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52"/>
  </p:notesMasterIdLst>
  <p:sldIdLst>
    <p:sldId id="297" r:id="rId3"/>
    <p:sldId id="289" r:id="rId4"/>
    <p:sldId id="299" r:id="rId5"/>
    <p:sldId id="300" r:id="rId6"/>
    <p:sldId id="313" r:id="rId7"/>
    <p:sldId id="314" r:id="rId8"/>
    <p:sldId id="378" r:id="rId9"/>
    <p:sldId id="379" r:id="rId10"/>
    <p:sldId id="380" r:id="rId11"/>
    <p:sldId id="381" r:id="rId12"/>
    <p:sldId id="344" r:id="rId13"/>
    <p:sldId id="345" r:id="rId14"/>
    <p:sldId id="304" r:id="rId15"/>
    <p:sldId id="305" r:id="rId16"/>
    <p:sldId id="308" r:id="rId17"/>
    <p:sldId id="309" r:id="rId18"/>
    <p:sldId id="312" r:id="rId19"/>
    <p:sldId id="310" r:id="rId20"/>
    <p:sldId id="311" r:id="rId21"/>
    <p:sldId id="315" r:id="rId22"/>
    <p:sldId id="316" r:id="rId23"/>
    <p:sldId id="318" r:id="rId24"/>
    <p:sldId id="319" r:id="rId25"/>
    <p:sldId id="320" r:id="rId26"/>
    <p:sldId id="321" r:id="rId27"/>
    <p:sldId id="324" r:id="rId28"/>
    <p:sldId id="325" r:id="rId29"/>
    <p:sldId id="327" r:id="rId30"/>
    <p:sldId id="334" r:id="rId31"/>
    <p:sldId id="346" r:id="rId32"/>
    <p:sldId id="347" r:id="rId33"/>
    <p:sldId id="348" r:id="rId34"/>
    <p:sldId id="349" r:id="rId35"/>
    <p:sldId id="350" r:id="rId36"/>
    <p:sldId id="351" r:id="rId37"/>
    <p:sldId id="354" r:id="rId38"/>
    <p:sldId id="366" r:id="rId39"/>
    <p:sldId id="382" r:id="rId40"/>
    <p:sldId id="358" r:id="rId41"/>
    <p:sldId id="383" r:id="rId42"/>
    <p:sldId id="365" r:id="rId43"/>
    <p:sldId id="359" r:id="rId44"/>
    <p:sldId id="361" r:id="rId45"/>
    <p:sldId id="362" r:id="rId46"/>
    <p:sldId id="364" r:id="rId47"/>
    <p:sldId id="363" r:id="rId48"/>
    <p:sldId id="367" r:id="rId49"/>
    <p:sldId id="368" r:id="rId50"/>
    <p:sldId id="369"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dler, Bivin Philip" initials="SBP" lastIdx="1" clrIdx="0"/>
  <p:cmAuthor id="1" name="Microsoft Office User" initials="Office" lastIdx="1" clrIdx="1">
    <p:extLst/>
  </p:cmAuthor>
  <p:cmAuthor id="2" name="Microsoft Office User" initials="Office [2]"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99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6" autoAdjust="0"/>
    <p:restoredTop sz="94628" autoAdjust="0"/>
  </p:normalViewPr>
  <p:slideViewPr>
    <p:cSldViewPr snapToGrid="0">
      <p:cViewPr varScale="1">
        <p:scale>
          <a:sx n="101" d="100"/>
          <a:sy n="101" d="100"/>
        </p:scale>
        <p:origin x="372" y="114"/>
      </p:cViewPr>
      <p:guideLst>
        <p:guide orient="horz" pos="2160"/>
        <p:guide pos="2880"/>
      </p:guideLst>
    </p:cSldViewPr>
  </p:slideViewPr>
  <p:outlineViewPr>
    <p:cViewPr>
      <p:scale>
        <a:sx n="33" d="100"/>
        <a:sy n="33" d="100"/>
      </p:scale>
      <p:origin x="0" y="-1085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a:t>Dice: Individual Rolls (n = 1)</a:t>
            </a:r>
          </a:p>
        </c:rich>
      </c:tx>
      <c:overlay val="0"/>
    </c:title>
    <c:autoTitleDeleted val="0"/>
    <c:view3D>
      <c:rotX val="15"/>
      <c:rotY val="20"/>
      <c:rAngAx val="0"/>
    </c:view3D>
    <c:floor>
      <c:thickness val="0"/>
    </c:floor>
    <c:sideWall>
      <c:thickness val="0"/>
    </c:sideWall>
    <c:backWall>
      <c:thickness val="0"/>
    </c:backWall>
    <c:plotArea>
      <c:layout>
        <c:manualLayout>
          <c:layoutTarget val="inner"/>
          <c:xMode val="edge"/>
          <c:yMode val="edge"/>
          <c:x val="0.12561965125886401"/>
          <c:y val="0.16150638873334999"/>
          <c:w val="0.85577921578079097"/>
          <c:h val="0.67497615103405595"/>
        </c:manualLayout>
      </c:layout>
      <c:bar3DChart>
        <c:barDir val="col"/>
        <c:grouping val="clustered"/>
        <c:varyColors val="0"/>
        <c:ser>
          <c:idx val="0"/>
          <c:order val="0"/>
          <c:tx>
            <c:v>Frequency</c:v>
          </c:tx>
          <c:invertIfNegative val="0"/>
          <c:cat>
            <c:numRef>
              <c:f>diceCLT!$G$16:$G$21</c:f>
              <c:numCache>
                <c:formatCode>General</c:formatCode>
                <c:ptCount val="6"/>
                <c:pt idx="0">
                  <c:v>1</c:v>
                </c:pt>
                <c:pt idx="1">
                  <c:v>2</c:v>
                </c:pt>
                <c:pt idx="2">
                  <c:v>3</c:v>
                </c:pt>
                <c:pt idx="3">
                  <c:v>4</c:v>
                </c:pt>
                <c:pt idx="4">
                  <c:v>5</c:v>
                </c:pt>
                <c:pt idx="5">
                  <c:v>6</c:v>
                </c:pt>
              </c:numCache>
            </c:numRef>
          </c:cat>
          <c:val>
            <c:numRef>
              <c:f>diceCLT!$K$19:$K$24</c:f>
              <c:numCache>
                <c:formatCode>General</c:formatCode>
                <c:ptCount val="6"/>
                <c:pt idx="0">
                  <c:v>977</c:v>
                </c:pt>
                <c:pt idx="1">
                  <c:v>1035</c:v>
                </c:pt>
                <c:pt idx="2">
                  <c:v>965</c:v>
                </c:pt>
                <c:pt idx="3">
                  <c:v>1014</c:v>
                </c:pt>
                <c:pt idx="4">
                  <c:v>1002</c:v>
                </c:pt>
                <c:pt idx="5">
                  <c:v>1007</c:v>
                </c:pt>
              </c:numCache>
            </c:numRef>
          </c:val>
          <c:extLst>
            <c:ext xmlns:c16="http://schemas.microsoft.com/office/drawing/2014/chart" uri="{C3380CC4-5D6E-409C-BE32-E72D297353CC}">
              <c16:uniqueId val="{00000000-E7F6-4AFC-95A3-18742106BDB5}"/>
            </c:ext>
          </c:extLst>
        </c:ser>
        <c:dLbls>
          <c:showLegendKey val="0"/>
          <c:showVal val="0"/>
          <c:showCatName val="0"/>
          <c:showSerName val="0"/>
          <c:showPercent val="0"/>
          <c:showBubbleSize val="0"/>
        </c:dLbls>
        <c:gapWidth val="150"/>
        <c:shape val="box"/>
        <c:axId val="421803864"/>
        <c:axId val="421804256"/>
        <c:axId val="0"/>
      </c:bar3DChart>
      <c:catAx>
        <c:axId val="421803864"/>
        <c:scaling>
          <c:orientation val="minMax"/>
        </c:scaling>
        <c:delete val="0"/>
        <c:axPos val="b"/>
        <c:title>
          <c:tx>
            <c:rich>
              <a:bodyPr/>
              <a:lstStyle/>
              <a:p>
                <a:pPr>
                  <a:defRPr/>
                </a:pPr>
                <a:r>
                  <a:rPr lang="en-US"/>
                  <a:t>Roll of the Die</a:t>
                </a:r>
              </a:p>
            </c:rich>
          </c:tx>
          <c:overlay val="0"/>
        </c:title>
        <c:numFmt formatCode="General" sourceLinked="1"/>
        <c:majorTickMark val="out"/>
        <c:minorTickMark val="none"/>
        <c:tickLblPos val="nextTo"/>
        <c:crossAx val="421804256"/>
        <c:crosses val="autoZero"/>
        <c:auto val="1"/>
        <c:lblAlgn val="ctr"/>
        <c:lblOffset val="100"/>
        <c:noMultiLvlLbl val="0"/>
      </c:catAx>
      <c:valAx>
        <c:axId val="421804256"/>
        <c:scaling>
          <c:orientation val="minMax"/>
          <c:max val="1100"/>
          <c:min val="0"/>
        </c:scaling>
        <c:delete val="0"/>
        <c:axPos val="l"/>
        <c:majorGridlines/>
        <c:title>
          <c:tx>
            <c:rich>
              <a:bodyPr/>
              <a:lstStyle/>
              <a:p>
                <a:pPr>
                  <a:defRPr/>
                </a:pPr>
                <a:r>
                  <a:rPr lang="en-US"/>
                  <a:t>Frequency</a:t>
                </a:r>
              </a:p>
            </c:rich>
          </c:tx>
          <c:overlay val="0"/>
        </c:title>
        <c:numFmt formatCode="General" sourceLinked="1"/>
        <c:majorTickMark val="out"/>
        <c:minorTickMark val="none"/>
        <c:tickLblPos val="nextTo"/>
        <c:crossAx val="421803864"/>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a:t>Dice: Sample Means of Size n = 2</a:t>
            </a:r>
          </a:p>
        </c:rich>
      </c:tx>
      <c:layout>
        <c:manualLayout>
          <c:xMode val="edge"/>
          <c:yMode val="edge"/>
          <c:x val="0.10168296214435185"/>
          <c:y val="0"/>
        </c:manualLayout>
      </c:layout>
      <c:overlay val="0"/>
    </c:title>
    <c:autoTitleDeleted val="0"/>
    <c:view3D>
      <c:rotX val="15"/>
      <c:rotY val="20"/>
      <c:rAngAx val="0"/>
    </c:view3D>
    <c:floor>
      <c:thickness val="0"/>
    </c:floor>
    <c:sideWall>
      <c:thickness val="0"/>
    </c:sideWall>
    <c:backWall>
      <c:thickness val="0"/>
    </c:backWall>
    <c:plotArea>
      <c:layout>
        <c:manualLayout>
          <c:layoutTarget val="inner"/>
          <c:xMode val="edge"/>
          <c:yMode val="edge"/>
          <c:x val="8.5198180636777129E-2"/>
          <c:y val="0.26759392678685079"/>
          <c:w val="0.81863547758284605"/>
          <c:h val="0.65256383934021012"/>
        </c:manualLayout>
      </c:layout>
      <c:bar3DChart>
        <c:barDir val="col"/>
        <c:grouping val="clustered"/>
        <c:varyColors val="0"/>
        <c:ser>
          <c:idx val="0"/>
          <c:order val="0"/>
          <c:tx>
            <c:v>Frequency</c:v>
          </c:tx>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diceCLT!$K$32:$K$42</c:f>
              <c:numCache>
                <c:formatCode>General</c:formatCode>
                <c:ptCount val="11"/>
                <c:pt idx="0">
                  <c:v>188</c:v>
                </c:pt>
                <c:pt idx="1">
                  <c:v>327</c:v>
                </c:pt>
                <c:pt idx="2">
                  <c:v>460</c:v>
                </c:pt>
                <c:pt idx="3">
                  <c:v>678</c:v>
                </c:pt>
                <c:pt idx="4">
                  <c:v>859</c:v>
                </c:pt>
                <c:pt idx="5">
                  <c:v>1042</c:v>
                </c:pt>
                <c:pt idx="6">
                  <c:v>781</c:v>
                </c:pt>
                <c:pt idx="7">
                  <c:v>684</c:v>
                </c:pt>
                <c:pt idx="8">
                  <c:v>494</c:v>
                </c:pt>
                <c:pt idx="9">
                  <c:v>321</c:v>
                </c:pt>
                <c:pt idx="10">
                  <c:v>166</c:v>
                </c:pt>
              </c:numCache>
            </c:numRef>
          </c:val>
          <c:extLst>
            <c:ext xmlns:c16="http://schemas.microsoft.com/office/drawing/2014/chart" uri="{C3380CC4-5D6E-409C-BE32-E72D297353CC}">
              <c16:uniqueId val="{00000000-C949-4FDF-A7A1-DB120959C97F}"/>
            </c:ext>
          </c:extLst>
        </c:ser>
        <c:dLbls>
          <c:showLegendKey val="0"/>
          <c:showVal val="0"/>
          <c:showCatName val="0"/>
          <c:showSerName val="0"/>
          <c:showPercent val="0"/>
          <c:showBubbleSize val="0"/>
        </c:dLbls>
        <c:gapWidth val="150"/>
        <c:shape val="box"/>
        <c:axId val="483171512"/>
        <c:axId val="483169552"/>
        <c:axId val="0"/>
      </c:bar3DChart>
      <c:catAx>
        <c:axId val="483171512"/>
        <c:scaling>
          <c:orientation val="minMax"/>
        </c:scaling>
        <c:delete val="0"/>
        <c:axPos val="b"/>
        <c:title>
          <c:tx>
            <c:rich>
              <a:bodyPr/>
              <a:lstStyle/>
              <a:p>
                <a:pPr>
                  <a:defRPr/>
                </a:pPr>
                <a:r>
                  <a:rPr lang="en-US"/>
                  <a:t>Average of 2 Dice</a:t>
                </a:r>
              </a:p>
            </c:rich>
          </c:tx>
          <c:overlay val="0"/>
        </c:title>
        <c:numFmt formatCode="General" sourceLinked="1"/>
        <c:majorTickMark val="out"/>
        <c:minorTickMark val="none"/>
        <c:tickLblPos val="nextTo"/>
        <c:crossAx val="483169552"/>
        <c:crosses val="autoZero"/>
        <c:auto val="1"/>
        <c:lblAlgn val="ctr"/>
        <c:lblOffset val="100"/>
        <c:noMultiLvlLbl val="0"/>
      </c:catAx>
      <c:valAx>
        <c:axId val="483169552"/>
        <c:scaling>
          <c:orientation val="minMax"/>
          <c:max val="2000"/>
          <c:min val="0"/>
        </c:scaling>
        <c:delete val="0"/>
        <c:axPos val="l"/>
        <c:majorGridlines/>
        <c:title>
          <c:tx>
            <c:rich>
              <a:bodyPr/>
              <a:lstStyle/>
              <a:p>
                <a:pPr>
                  <a:defRPr/>
                </a:pPr>
                <a:r>
                  <a:rPr lang="en-US"/>
                  <a:t>Frequency</a:t>
                </a:r>
              </a:p>
            </c:rich>
          </c:tx>
          <c:overlay val="0"/>
        </c:title>
        <c:numFmt formatCode="General" sourceLinked="1"/>
        <c:majorTickMark val="out"/>
        <c:minorTickMark val="none"/>
        <c:tickLblPos val="nextTo"/>
        <c:crossAx val="483171512"/>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sz="1800" b="1" i="0" baseline="0">
                <a:effectLst/>
              </a:rPr>
              <a:t>Dice: Sample Means of Size n = 5</a:t>
            </a:r>
            <a:endParaRPr lang="en-US">
              <a:effectLst/>
            </a:endParaRPr>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tx>
            <c:v>Frequency</c:v>
          </c:tx>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diceCLT!$K$2:$K$12</c:f>
              <c:numCache>
                <c:formatCode>General</c:formatCode>
                <c:ptCount val="11"/>
                <c:pt idx="0">
                  <c:v>16</c:v>
                </c:pt>
                <c:pt idx="1">
                  <c:v>80</c:v>
                </c:pt>
                <c:pt idx="2">
                  <c:v>470</c:v>
                </c:pt>
                <c:pt idx="3">
                  <c:v>779</c:v>
                </c:pt>
                <c:pt idx="4">
                  <c:v>1676</c:v>
                </c:pt>
                <c:pt idx="5">
                  <c:v>1138</c:v>
                </c:pt>
                <c:pt idx="6">
                  <c:v>1250</c:v>
                </c:pt>
                <c:pt idx="7">
                  <c:v>389</c:v>
                </c:pt>
                <c:pt idx="8">
                  <c:v>189</c:v>
                </c:pt>
                <c:pt idx="9">
                  <c:v>13</c:v>
                </c:pt>
                <c:pt idx="10">
                  <c:v>0</c:v>
                </c:pt>
              </c:numCache>
            </c:numRef>
          </c:val>
          <c:extLst>
            <c:ext xmlns:c16="http://schemas.microsoft.com/office/drawing/2014/chart" uri="{C3380CC4-5D6E-409C-BE32-E72D297353CC}">
              <c16:uniqueId val="{00000000-4820-4F6B-A94B-368A9E799BB7}"/>
            </c:ext>
          </c:extLst>
        </c:ser>
        <c:dLbls>
          <c:showLegendKey val="0"/>
          <c:showVal val="0"/>
          <c:showCatName val="0"/>
          <c:showSerName val="0"/>
          <c:showPercent val="0"/>
          <c:showBubbleSize val="0"/>
        </c:dLbls>
        <c:gapWidth val="150"/>
        <c:shape val="box"/>
        <c:axId val="483170728"/>
        <c:axId val="424439328"/>
        <c:axId val="0"/>
      </c:bar3DChart>
      <c:catAx>
        <c:axId val="483170728"/>
        <c:scaling>
          <c:orientation val="minMax"/>
        </c:scaling>
        <c:delete val="0"/>
        <c:axPos val="b"/>
        <c:title>
          <c:tx>
            <c:rich>
              <a:bodyPr/>
              <a:lstStyle/>
              <a:p>
                <a:pPr>
                  <a:defRPr/>
                </a:pPr>
                <a:r>
                  <a:rPr lang="en-US"/>
                  <a:t>Average of 5 Dice</a:t>
                </a:r>
              </a:p>
            </c:rich>
          </c:tx>
          <c:overlay val="0"/>
        </c:title>
        <c:numFmt formatCode="General" sourceLinked="1"/>
        <c:majorTickMark val="out"/>
        <c:minorTickMark val="none"/>
        <c:tickLblPos val="nextTo"/>
        <c:crossAx val="424439328"/>
        <c:crosses val="autoZero"/>
        <c:auto val="1"/>
        <c:lblAlgn val="ctr"/>
        <c:lblOffset val="100"/>
        <c:noMultiLvlLbl val="0"/>
      </c:catAx>
      <c:valAx>
        <c:axId val="424439328"/>
        <c:scaling>
          <c:orientation val="minMax"/>
        </c:scaling>
        <c:delete val="0"/>
        <c:axPos val="l"/>
        <c:title>
          <c:tx>
            <c:rich>
              <a:bodyPr/>
              <a:lstStyle/>
              <a:p>
                <a:pPr>
                  <a:defRPr/>
                </a:pPr>
                <a:r>
                  <a:rPr lang="en-US"/>
                  <a:t>Frequency</a:t>
                </a:r>
              </a:p>
            </c:rich>
          </c:tx>
          <c:overlay val="0"/>
        </c:title>
        <c:numFmt formatCode="General" sourceLinked="1"/>
        <c:majorTickMark val="out"/>
        <c:minorTickMark val="none"/>
        <c:tickLblPos val="nextTo"/>
        <c:crossAx val="483170728"/>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sz="1800" b="1" i="0" u="none" strike="noStrike" baseline="0">
                <a:effectLst/>
              </a:rPr>
              <a:t>Dice: Sample Means of Size n = 10</a:t>
            </a:r>
            <a:endParaRPr lang="en-US"/>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diceCLT!$K$47:$K$57</c:f>
              <c:numCache>
                <c:formatCode>General</c:formatCode>
                <c:ptCount val="11"/>
                <c:pt idx="0">
                  <c:v>0</c:v>
                </c:pt>
                <c:pt idx="1">
                  <c:v>11</c:v>
                </c:pt>
                <c:pt idx="2">
                  <c:v>131</c:v>
                </c:pt>
                <c:pt idx="3">
                  <c:v>764</c:v>
                </c:pt>
                <c:pt idx="4">
                  <c:v>1860</c:v>
                </c:pt>
                <c:pt idx="5">
                  <c:v>2002</c:v>
                </c:pt>
                <c:pt idx="6">
                  <c:v>1016</c:v>
                </c:pt>
                <c:pt idx="7">
                  <c:v>206</c:v>
                </c:pt>
                <c:pt idx="8">
                  <c:v>10</c:v>
                </c:pt>
                <c:pt idx="9">
                  <c:v>0</c:v>
                </c:pt>
                <c:pt idx="10">
                  <c:v>0</c:v>
                </c:pt>
              </c:numCache>
            </c:numRef>
          </c:val>
          <c:extLst>
            <c:ext xmlns:c16="http://schemas.microsoft.com/office/drawing/2014/chart" uri="{C3380CC4-5D6E-409C-BE32-E72D297353CC}">
              <c16:uniqueId val="{00000000-0FF6-4035-B79F-F1D296FE0ACF}"/>
            </c:ext>
          </c:extLst>
        </c:ser>
        <c:dLbls>
          <c:showLegendKey val="0"/>
          <c:showVal val="0"/>
          <c:showCatName val="0"/>
          <c:showSerName val="0"/>
          <c:showPercent val="0"/>
          <c:showBubbleSize val="0"/>
        </c:dLbls>
        <c:gapWidth val="150"/>
        <c:shape val="box"/>
        <c:axId val="424440112"/>
        <c:axId val="472779688"/>
        <c:axId val="0"/>
      </c:bar3DChart>
      <c:catAx>
        <c:axId val="424440112"/>
        <c:scaling>
          <c:orientation val="minMax"/>
        </c:scaling>
        <c:delete val="0"/>
        <c:axPos val="b"/>
        <c:title>
          <c:tx>
            <c:rich>
              <a:bodyPr/>
              <a:lstStyle/>
              <a:p>
                <a:pPr>
                  <a:defRPr/>
                </a:pPr>
                <a:r>
                  <a:rPr lang="en-US"/>
                  <a:t>Average of 10 Dice</a:t>
                </a:r>
              </a:p>
            </c:rich>
          </c:tx>
          <c:overlay val="0"/>
        </c:title>
        <c:numFmt formatCode="General" sourceLinked="1"/>
        <c:majorTickMark val="out"/>
        <c:minorTickMark val="none"/>
        <c:tickLblPos val="nextTo"/>
        <c:crossAx val="472779688"/>
        <c:crosses val="autoZero"/>
        <c:auto val="1"/>
        <c:lblAlgn val="ctr"/>
        <c:lblOffset val="100"/>
        <c:noMultiLvlLbl val="0"/>
      </c:catAx>
      <c:valAx>
        <c:axId val="472779688"/>
        <c:scaling>
          <c:orientation val="minMax"/>
          <c:max val="2000"/>
        </c:scaling>
        <c:delete val="0"/>
        <c:axPos val="l"/>
        <c:title>
          <c:tx>
            <c:rich>
              <a:bodyPr/>
              <a:lstStyle/>
              <a:p>
                <a:pPr>
                  <a:defRPr/>
                </a:pPr>
                <a:r>
                  <a:rPr lang="en-US"/>
                  <a:t>Frequency</a:t>
                </a:r>
              </a:p>
            </c:rich>
          </c:tx>
          <c:overlay val="0"/>
        </c:title>
        <c:numFmt formatCode="General" sourceLinked="1"/>
        <c:majorTickMark val="out"/>
        <c:minorTickMark val="none"/>
        <c:tickLblPos val="nextTo"/>
        <c:crossAx val="424440112"/>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a:t>Dice: Individual Rolls (n = 1)</a:t>
            </a:r>
          </a:p>
        </c:rich>
      </c:tx>
      <c:overlay val="0"/>
    </c:title>
    <c:autoTitleDeleted val="0"/>
    <c:view3D>
      <c:rotX val="15"/>
      <c:rotY val="20"/>
      <c:rAngAx val="0"/>
    </c:view3D>
    <c:floor>
      <c:thickness val="0"/>
    </c:floor>
    <c:sideWall>
      <c:thickness val="0"/>
    </c:sideWall>
    <c:backWall>
      <c:thickness val="0"/>
    </c:backWall>
    <c:plotArea>
      <c:layout>
        <c:manualLayout>
          <c:layoutTarget val="inner"/>
          <c:xMode val="edge"/>
          <c:yMode val="edge"/>
          <c:x val="0.21545285121777399"/>
          <c:y val="0.260297619047619"/>
          <c:w val="0.78454714878222598"/>
          <c:h val="0.43726237345331798"/>
        </c:manualLayout>
      </c:layout>
      <c:bar3DChart>
        <c:barDir val="col"/>
        <c:grouping val="clustered"/>
        <c:varyColors val="0"/>
        <c:ser>
          <c:idx val="0"/>
          <c:order val="0"/>
          <c:tx>
            <c:v>Frequency</c:v>
          </c:tx>
          <c:invertIfNegative val="0"/>
          <c:cat>
            <c:numRef>
              <c:f>diceCLT!$G$16:$G$21</c:f>
              <c:numCache>
                <c:formatCode>General</c:formatCode>
                <c:ptCount val="6"/>
                <c:pt idx="0">
                  <c:v>1</c:v>
                </c:pt>
                <c:pt idx="1">
                  <c:v>2</c:v>
                </c:pt>
                <c:pt idx="2">
                  <c:v>3</c:v>
                </c:pt>
                <c:pt idx="3">
                  <c:v>4</c:v>
                </c:pt>
                <c:pt idx="4">
                  <c:v>5</c:v>
                </c:pt>
                <c:pt idx="5">
                  <c:v>6</c:v>
                </c:pt>
              </c:numCache>
            </c:numRef>
          </c:cat>
          <c:val>
            <c:numRef>
              <c:f>diceCLT!$K$19:$K$24</c:f>
              <c:numCache>
                <c:formatCode>General</c:formatCode>
                <c:ptCount val="6"/>
                <c:pt idx="0">
                  <c:v>977</c:v>
                </c:pt>
                <c:pt idx="1">
                  <c:v>1035</c:v>
                </c:pt>
                <c:pt idx="2">
                  <c:v>965</c:v>
                </c:pt>
                <c:pt idx="3">
                  <c:v>1014</c:v>
                </c:pt>
                <c:pt idx="4">
                  <c:v>1002</c:v>
                </c:pt>
                <c:pt idx="5">
                  <c:v>1007</c:v>
                </c:pt>
              </c:numCache>
            </c:numRef>
          </c:val>
          <c:extLst>
            <c:ext xmlns:c16="http://schemas.microsoft.com/office/drawing/2014/chart" uri="{C3380CC4-5D6E-409C-BE32-E72D297353CC}">
              <c16:uniqueId val="{00000000-9E65-4B98-B797-4EAEA186A7BD}"/>
            </c:ext>
          </c:extLst>
        </c:ser>
        <c:dLbls>
          <c:showLegendKey val="0"/>
          <c:showVal val="0"/>
          <c:showCatName val="0"/>
          <c:showSerName val="0"/>
          <c:showPercent val="0"/>
          <c:showBubbleSize val="0"/>
        </c:dLbls>
        <c:gapWidth val="150"/>
        <c:shape val="box"/>
        <c:axId val="533045624"/>
        <c:axId val="482609992"/>
        <c:axId val="0"/>
      </c:bar3DChart>
      <c:catAx>
        <c:axId val="533045624"/>
        <c:scaling>
          <c:orientation val="minMax"/>
        </c:scaling>
        <c:delete val="0"/>
        <c:axPos val="b"/>
        <c:title>
          <c:tx>
            <c:rich>
              <a:bodyPr/>
              <a:lstStyle/>
              <a:p>
                <a:pPr>
                  <a:defRPr/>
                </a:pPr>
                <a:r>
                  <a:rPr lang="en-US"/>
                  <a:t>Roll of the Die</a:t>
                </a:r>
              </a:p>
            </c:rich>
          </c:tx>
          <c:overlay val="0"/>
        </c:title>
        <c:numFmt formatCode="General" sourceLinked="1"/>
        <c:majorTickMark val="out"/>
        <c:minorTickMark val="none"/>
        <c:tickLblPos val="nextTo"/>
        <c:crossAx val="482609992"/>
        <c:crosses val="autoZero"/>
        <c:auto val="1"/>
        <c:lblAlgn val="ctr"/>
        <c:lblOffset val="100"/>
        <c:noMultiLvlLbl val="0"/>
      </c:catAx>
      <c:valAx>
        <c:axId val="482609992"/>
        <c:scaling>
          <c:orientation val="minMax"/>
          <c:max val="1100"/>
          <c:min val="0"/>
        </c:scaling>
        <c:delete val="0"/>
        <c:axPos val="l"/>
        <c:majorGridlines/>
        <c:title>
          <c:tx>
            <c:rich>
              <a:bodyPr/>
              <a:lstStyle/>
              <a:p>
                <a:pPr>
                  <a:defRPr/>
                </a:pPr>
                <a:r>
                  <a:rPr lang="en-US"/>
                  <a:t>Frequency</a:t>
                </a:r>
              </a:p>
            </c:rich>
          </c:tx>
          <c:overlay val="0"/>
        </c:title>
        <c:numFmt formatCode="General" sourceLinked="1"/>
        <c:majorTickMark val="out"/>
        <c:minorTickMark val="none"/>
        <c:tickLblPos val="nextTo"/>
        <c:crossAx val="533045624"/>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a:t>Dice: Sample Means of Size n = 2</a:t>
            </a:r>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tx>
            <c:v>Frequency</c:v>
          </c:tx>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diceCLT!$K$32:$K$42</c:f>
              <c:numCache>
                <c:formatCode>General</c:formatCode>
                <c:ptCount val="11"/>
                <c:pt idx="0">
                  <c:v>188</c:v>
                </c:pt>
                <c:pt idx="1">
                  <c:v>327</c:v>
                </c:pt>
                <c:pt idx="2">
                  <c:v>460</c:v>
                </c:pt>
                <c:pt idx="3">
                  <c:v>678</c:v>
                </c:pt>
                <c:pt idx="4">
                  <c:v>859</c:v>
                </c:pt>
                <c:pt idx="5">
                  <c:v>1042</c:v>
                </c:pt>
                <c:pt idx="6">
                  <c:v>781</c:v>
                </c:pt>
                <c:pt idx="7">
                  <c:v>684</c:v>
                </c:pt>
                <c:pt idx="8">
                  <c:v>494</c:v>
                </c:pt>
                <c:pt idx="9">
                  <c:v>321</c:v>
                </c:pt>
                <c:pt idx="10">
                  <c:v>166</c:v>
                </c:pt>
              </c:numCache>
            </c:numRef>
          </c:val>
          <c:extLst>
            <c:ext xmlns:c16="http://schemas.microsoft.com/office/drawing/2014/chart" uri="{C3380CC4-5D6E-409C-BE32-E72D297353CC}">
              <c16:uniqueId val="{00000000-5C75-4A86-AD62-012D9CD218AD}"/>
            </c:ext>
          </c:extLst>
        </c:ser>
        <c:dLbls>
          <c:showLegendKey val="0"/>
          <c:showVal val="0"/>
          <c:showCatName val="0"/>
          <c:showSerName val="0"/>
          <c:showPercent val="0"/>
          <c:showBubbleSize val="0"/>
        </c:dLbls>
        <c:gapWidth val="150"/>
        <c:shape val="box"/>
        <c:axId val="409432304"/>
        <c:axId val="409432696"/>
        <c:axId val="0"/>
      </c:bar3DChart>
      <c:catAx>
        <c:axId val="409432304"/>
        <c:scaling>
          <c:orientation val="minMax"/>
        </c:scaling>
        <c:delete val="0"/>
        <c:axPos val="b"/>
        <c:title>
          <c:tx>
            <c:rich>
              <a:bodyPr/>
              <a:lstStyle/>
              <a:p>
                <a:pPr>
                  <a:defRPr/>
                </a:pPr>
                <a:r>
                  <a:rPr lang="en-US"/>
                  <a:t>Average of 2 Dice</a:t>
                </a:r>
              </a:p>
            </c:rich>
          </c:tx>
          <c:overlay val="0"/>
        </c:title>
        <c:numFmt formatCode="General" sourceLinked="1"/>
        <c:majorTickMark val="out"/>
        <c:minorTickMark val="none"/>
        <c:tickLblPos val="nextTo"/>
        <c:crossAx val="409432696"/>
        <c:crosses val="autoZero"/>
        <c:auto val="1"/>
        <c:lblAlgn val="ctr"/>
        <c:lblOffset val="100"/>
        <c:noMultiLvlLbl val="0"/>
      </c:catAx>
      <c:valAx>
        <c:axId val="409432696"/>
        <c:scaling>
          <c:orientation val="minMax"/>
          <c:max val="2000"/>
          <c:min val="0"/>
        </c:scaling>
        <c:delete val="0"/>
        <c:axPos val="l"/>
        <c:majorGridlines/>
        <c:title>
          <c:tx>
            <c:rich>
              <a:bodyPr/>
              <a:lstStyle/>
              <a:p>
                <a:pPr>
                  <a:defRPr/>
                </a:pPr>
                <a:r>
                  <a:rPr lang="en-US"/>
                  <a:t>Frequency</a:t>
                </a:r>
              </a:p>
            </c:rich>
          </c:tx>
          <c:overlay val="0"/>
        </c:title>
        <c:numFmt formatCode="General" sourceLinked="1"/>
        <c:majorTickMark val="out"/>
        <c:minorTickMark val="none"/>
        <c:tickLblPos val="nextTo"/>
        <c:crossAx val="409432304"/>
        <c:crosses val="autoZero"/>
        <c:crossBetween val="between"/>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sz="1800" b="1" i="0" u="none" strike="noStrike" baseline="0">
                <a:effectLst/>
              </a:rPr>
              <a:t>Dice: Sample Means of Size n = 10</a:t>
            </a:r>
            <a:endParaRPr lang="en-US"/>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diceCLT!$K$47:$K$57</c:f>
              <c:numCache>
                <c:formatCode>General</c:formatCode>
                <c:ptCount val="11"/>
                <c:pt idx="0">
                  <c:v>0</c:v>
                </c:pt>
                <c:pt idx="1">
                  <c:v>11</c:v>
                </c:pt>
                <c:pt idx="2">
                  <c:v>131</c:v>
                </c:pt>
                <c:pt idx="3">
                  <c:v>764</c:v>
                </c:pt>
                <c:pt idx="4">
                  <c:v>1860</c:v>
                </c:pt>
                <c:pt idx="5">
                  <c:v>2002</c:v>
                </c:pt>
                <c:pt idx="6">
                  <c:v>1016</c:v>
                </c:pt>
                <c:pt idx="7">
                  <c:v>206</c:v>
                </c:pt>
                <c:pt idx="8">
                  <c:v>10</c:v>
                </c:pt>
                <c:pt idx="9">
                  <c:v>0</c:v>
                </c:pt>
                <c:pt idx="10">
                  <c:v>0</c:v>
                </c:pt>
              </c:numCache>
            </c:numRef>
          </c:val>
          <c:extLst>
            <c:ext xmlns:c16="http://schemas.microsoft.com/office/drawing/2014/chart" uri="{C3380CC4-5D6E-409C-BE32-E72D297353CC}">
              <c16:uniqueId val="{00000000-DE2D-45AD-9261-E35DE2AFE485}"/>
            </c:ext>
          </c:extLst>
        </c:ser>
        <c:dLbls>
          <c:showLegendKey val="0"/>
          <c:showVal val="0"/>
          <c:showCatName val="0"/>
          <c:showSerName val="0"/>
          <c:showPercent val="0"/>
          <c:showBubbleSize val="0"/>
        </c:dLbls>
        <c:gapWidth val="150"/>
        <c:shape val="box"/>
        <c:axId val="409429168"/>
        <c:axId val="409429560"/>
        <c:axId val="0"/>
      </c:bar3DChart>
      <c:catAx>
        <c:axId val="409429168"/>
        <c:scaling>
          <c:orientation val="minMax"/>
        </c:scaling>
        <c:delete val="0"/>
        <c:axPos val="b"/>
        <c:title>
          <c:tx>
            <c:rich>
              <a:bodyPr/>
              <a:lstStyle/>
              <a:p>
                <a:pPr>
                  <a:defRPr/>
                </a:pPr>
                <a:r>
                  <a:rPr lang="en-US"/>
                  <a:t>Average of 10 Dice</a:t>
                </a:r>
              </a:p>
            </c:rich>
          </c:tx>
          <c:overlay val="0"/>
        </c:title>
        <c:numFmt formatCode="General" sourceLinked="1"/>
        <c:majorTickMark val="out"/>
        <c:minorTickMark val="none"/>
        <c:tickLblPos val="nextTo"/>
        <c:crossAx val="409429560"/>
        <c:crosses val="autoZero"/>
        <c:auto val="1"/>
        <c:lblAlgn val="ctr"/>
        <c:lblOffset val="100"/>
        <c:noMultiLvlLbl val="0"/>
      </c:catAx>
      <c:valAx>
        <c:axId val="409429560"/>
        <c:scaling>
          <c:orientation val="minMax"/>
          <c:max val="2000"/>
        </c:scaling>
        <c:delete val="0"/>
        <c:axPos val="l"/>
        <c:title>
          <c:tx>
            <c:rich>
              <a:bodyPr/>
              <a:lstStyle/>
              <a:p>
                <a:pPr>
                  <a:defRPr/>
                </a:pPr>
                <a:r>
                  <a:rPr lang="en-US"/>
                  <a:t>Frequency</a:t>
                </a:r>
              </a:p>
            </c:rich>
          </c:tx>
          <c:overlay val="0"/>
        </c:title>
        <c:numFmt formatCode="General" sourceLinked="1"/>
        <c:majorTickMark val="out"/>
        <c:minorTickMark val="none"/>
        <c:tickLblPos val="nextTo"/>
        <c:crossAx val="409429168"/>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27695-685F-49FD-9893-C53B7BBCDE76}" type="datetimeFigureOut">
              <a:rPr lang="en-US" smtClean="0"/>
              <a:t>1/15/2018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E32AD-9AF3-4101-B38C-45B71FAEDE25}" type="slidenum">
              <a:rPr lang="en-US" smtClean="0"/>
              <a:t>‹#›</a:t>
            </a:fld>
            <a:endParaRPr lang="en-US"/>
          </a:p>
        </p:txBody>
      </p:sp>
    </p:spTree>
    <p:extLst>
      <p:ext uri="{BB962C8B-B14F-4D97-AF65-F5344CB8AC3E}">
        <p14:creationId xmlns:p14="http://schemas.microsoft.com/office/powerpoint/2010/main" val="243963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 6,1; 3,1; 6,5; …</a:t>
            </a:r>
          </a:p>
          <a:p>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8</a:t>
            </a:fld>
            <a:endParaRPr lang="en-US"/>
          </a:p>
        </p:txBody>
      </p:sp>
    </p:spTree>
    <p:extLst>
      <p:ext uri="{BB962C8B-B14F-4D97-AF65-F5344CB8AC3E}">
        <p14:creationId xmlns:p14="http://schemas.microsoft.com/office/powerpoint/2010/main" val="3079481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7E32AD-9AF3-4101-B38C-45B71FAEDE25}" type="slidenum">
              <a:rPr lang="en-US" smtClean="0"/>
              <a:t>13</a:t>
            </a:fld>
            <a:endParaRPr lang="en-US"/>
          </a:p>
        </p:txBody>
      </p:sp>
    </p:spTree>
    <p:extLst>
      <p:ext uri="{BB962C8B-B14F-4D97-AF65-F5344CB8AC3E}">
        <p14:creationId xmlns:p14="http://schemas.microsoft.com/office/powerpoint/2010/main" val="1560208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Student t distributions have the same general shape and symmetry as the standard normal distribution, but reflect a greater variability that is expected with small samples.</a:t>
            </a:r>
          </a:p>
        </p:txBody>
      </p:sp>
      <p:sp>
        <p:nvSpPr>
          <p:cNvPr id="37891"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801105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9"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6839AA6-FA43-43D2-AC30-6B73533D2B62}" type="slidenum">
              <a:rPr lang="en-US" altLang="en-US" smtClean="0"/>
              <a:pPr>
                <a:defRPr/>
              </a:pPr>
              <a:t>‹#›</a:t>
            </a:fld>
            <a:endParaRPr lang="en-US"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2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45E8C77-F075-4443-BDC3-6B8771408209}" type="slidenum">
              <a:rPr lang="en-US" altLang="en-US" smtClean="0"/>
              <a:pPr>
                <a:defRPr/>
              </a:pPr>
              <a:t>‹#›</a:t>
            </a:fld>
            <a:endParaRPr lang="en-US" altLang="en-US"/>
          </a:p>
        </p:txBody>
      </p:sp>
    </p:spTree>
    <p:extLst>
      <p:ext uri="{BB962C8B-B14F-4D97-AF65-F5344CB8AC3E}">
        <p14:creationId xmlns:p14="http://schemas.microsoft.com/office/powerpoint/2010/main" val="3337065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4781"/>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9341D47-0F9B-42AA-9502-8CC4830DFCA6}" type="slidenum">
              <a:rPr lang="en-US" altLang="en-US" smtClean="0"/>
              <a:pPr>
                <a:defRPr/>
              </a:pPr>
              <a:t>‹#›</a:t>
            </a:fld>
            <a:endParaRPr lang="en-US" altLang="en-US"/>
          </a:p>
        </p:txBody>
      </p:sp>
    </p:spTree>
    <p:extLst>
      <p:ext uri="{BB962C8B-B14F-4D97-AF65-F5344CB8AC3E}">
        <p14:creationId xmlns:p14="http://schemas.microsoft.com/office/powerpoint/2010/main" val="31181035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4"/>
          <p:cNvSpPr>
            <a:spLocks/>
          </p:cNvSpPr>
          <p:nvPr/>
        </p:nvSpPr>
        <p:spPr bwMode="auto">
          <a:xfrm>
            <a:off x="285750" y="2803525"/>
            <a:ext cx="1588" cy="3035300"/>
          </a:xfrm>
          <a:custGeom>
            <a:avLst/>
            <a:gdLst>
              <a:gd name="T0" fmla="*/ 0 w 1588"/>
              <a:gd name="T1" fmla="*/ 0 h 1912"/>
              <a:gd name="T2" fmla="*/ 0 w 1588"/>
              <a:gd name="T3" fmla="*/ 15120938 h 1912"/>
              <a:gd name="T4" fmla="*/ 0 w 1588"/>
              <a:gd name="T5" fmla="*/ 15120938 h 1912"/>
              <a:gd name="T6" fmla="*/ 0 w 1588"/>
              <a:gd name="T7" fmla="*/ 151209375 h 1912"/>
              <a:gd name="T8" fmla="*/ 0 w 1588"/>
              <a:gd name="T9" fmla="*/ 2147483646 h 1912"/>
              <a:gd name="T10" fmla="*/ 0 w 1588"/>
              <a:gd name="T11" fmla="*/ 2147483646 h 1912"/>
              <a:gd name="T12" fmla="*/ 0 w 1588"/>
              <a:gd name="T13" fmla="*/ 0 h 1912"/>
              <a:gd name="T14" fmla="*/ 0 w 1588"/>
              <a:gd name="T15" fmla="*/ 0 h 19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88" h="1912">
                <a:moveTo>
                  <a:pt x="0" y="0"/>
                </a:moveTo>
                <a:lnTo>
                  <a:pt x="0" y="6"/>
                </a:lnTo>
                <a:lnTo>
                  <a:pt x="0" y="60"/>
                </a:lnTo>
                <a:lnTo>
                  <a:pt x="0" y="1912"/>
                </a:lnTo>
                <a:lnTo>
                  <a:pt x="0" y="0"/>
                </a:lnTo>
                <a:close/>
              </a:path>
            </a:pathLst>
          </a:custGeom>
          <a:solidFill>
            <a:srgbClr val="6BB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a:solidFill>
                <a:srgbClr val="FFFFFF"/>
              </a:solidFill>
              <a:ea typeface="ＭＳ Ｐゴシック" pitchFamily="34" charset="-128"/>
            </a:endParaRPr>
          </a:p>
        </p:txBody>
      </p:sp>
      <p:sp>
        <p:nvSpPr>
          <p:cNvPr id="5122" name="Rectangle 2"/>
          <p:cNvSpPr>
            <a:spLocks noGrp="1" noChangeArrowheads="1"/>
          </p:cNvSpPr>
          <p:nvPr>
            <p:ph type="ctrTitle" sz="quarter"/>
          </p:nvPr>
        </p:nvSpPr>
        <p:spPr>
          <a:xfrm>
            <a:off x="685800" y="1997075"/>
            <a:ext cx="7772400" cy="1431925"/>
          </a:xfrm>
        </p:spPr>
        <p:txBody>
          <a:bodyPr anchor="b" anchorCtr="1"/>
          <a:lstStyle>
            <a:lvl1pPr algn="ctr">
              <a:defRPr/>
            </a:lvl1pPr>
          </a:lstStyle>
          <a:p>
            <a:r>
              <a:rPr lang="en-US"/>
              <a:t>Click to edit Master title style</a:t>
            </a:r>
          </a:p>
        </p:txBody>
      </p:sp>
      <p:sp>
        <p:nvSpPr>
          <p:cNvPr id="5123" name="Rectangle 3"/>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5" name="Rectangle 5"/>
          <p:cNvSpPr>
            <a:spLocks noGrp="1" noChangeArrowheads="1"/>
          </p:cNvSpPr>
          <p:nvPr>
            <p:ph type="ftr" sz="quarter" idx="10"/>
          </p:nvPr>
        </p:nvSpPr>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1"/>
          </p:nvPr>
        </p:nvSpPr>
        <p:spPr/>
        <p:txBody>
          <a:bodyPr/>
          <a:lstStyle>
            <a:lvl1pPr>
              <a:defRPr/>
            </a:lvl1pPr>
          </a:lstStyle>
          <a:p>
            <a:fld id="{460241C2-7689-49E3-A564-4A2DC9364E48}" type="slidenum">
              <a:rPr lang="en-US" altLang="en-US">
                <a:solidFill>
                  <a:srgbClr val="FFFFFF"/>
                </a:solidFill>
              </a:rPr>
              <a:pPr/>
              <a:t>‹#›</a:t>
            </a:fld>
            <a:endParaRPr lang="en-US" altLang="en-US">
              <a:solidFill>
                <a:srgbClr val="FFFFFF"/>
              </a:solidFill>
            </a:endParaRPr>
          </a:p>
        </p:txBody>
      </p:sp>
      <p:sp>
        <p:nvSpPr>
          <p:cNvPr id="7" name="Rectangle 7"/>
          <p:cNvSpPr>
            <a:spLocks noGrp="1" noChangeArrowheads="1"/>
          </p:cNvSpPr>
          <p:nvPr>
            <p:ph type="dt" sz="quarter" idx="12"/>
          </p:nvPr>
        </p:nvSpPr>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4127630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B244B76E-DF6A-468D-85A2-B304CC84D138}"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96511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383B5959-B24B-4557-B4E9-8A3EC6B28FC9}"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9690663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0643F85C-0A96-4A24-83B3-022417856B06}"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6839689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fld id="{A3010F3A-EDE4-44CF-BD19-7BE999E198E5}"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17420341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fld id="{B632744D-133E-4DA9-A6BE-20950C7268E9}"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9171286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fld id="{B01A2DD7-6529-428E-AD4A-A1FC3AB0A5CB}"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8269698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B403F063-8415-436A-ACBC-D85478FE39DB}"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1763983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5BC5B7D-D6B0-4550-9BAF-D21F2647AC79}" type="slidenum">
              <a:rPr lang="en-US" altLang="en-US" smtClean="0"/>
              <a:pPr>
                <a:defRPr/>
              </a:pPr>
              <a:t>‹#›</a:t>
            </a:fld>
            <a:endParaRPr lang="en-US" altLang="en-US"/>
          </a:p>
        </p:txBody>
      </p:sp>
    </p:spTree>
    <p:extLst>
      <p:ext uri="{BB962C8B-B14F-4D97-AF65-F5344CB8AC3E}">
        <p14:creationId xmlns:p14="http://schemas.microsoft.com/office/powerpoint/2010/main" val="368552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83BF7122-0F93-468E-8AF7-B46CBEFD3EEA}"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11949111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679090ED-92DA-49F3-B9A4-5B8D8476F209}"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1658642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92100"/>
            <a:ext cx="2057400" cy="57277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92100"/>
            <a:ext cx="6019800" cy="5727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BA888A30-BCC2-4382-98DF-D73208D1E8DB}"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786342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E79BFEE-52BD-4BE0-94C7-06B01ACF3A93}" type="slidenum">
              <a:rPr lang="en-US" altLang="en-US" smtClean="0"/>
              <a:pPr>
                <a:defRPr/>
              </a:pPr>
              <a:t>‹#›</a:t>
            </a:fld>
            <a:endParaRPr lang="en-US"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90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8"/>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5F45BE4-C238-4599-8AA5-D020FA182302}" type="slidenum">
              <a:rPr lang="en-US" altLang="en-US" smtClean="0"/>
              <a:pPr>
                <a:defRPr/>
              </a:pPr>
              <a:t>‹#›</a:t>
            </a:fld>
            <a:endParaRPr lang="en-US" altLang="en-US"/>
          </a:p>
        </p:txBody>
      </p:sp>
    </p:spTree>
    <p:extLst>
      <p:ext uri="{BB962C8B-B14F-4D97-AF65-F5344CB8AC3E}">
        <p14:creationId xmlns:p14="http://schemas.microsoft.com/office/powerpoint/2010/main" val="1005342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0AAED8DA-D847-4B2C-9265-8C39346120A6}" type="slidenum">
              <a:rPr lang="en-US" altLang="en-US" smtClean="0"/>
              <a:pPr>
                <a:defRPr/>
              </a:pPr>
              <a:t>‹#›</a:t>
            </a:fld>
            <a:endParaRPr lang="en-US" altLang="en-US"/>
          </a:p>
        </p:txBody>
      </p:sp>
    </p:spTree>
    <p:extLst>
      <p:ext uri="{BB962C8B-B14F-4D97-AF65-F5344CB8AC3E}">
        <p14:creationId xmlns:p14="http://schemas.microsoft.com/office/powerpoint/2010/main" val="2749447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8C6F5F2-34A5-495D-BDE3-DD41883751DD}" type="slidenum">
              <a:rPr lang="en-US" altLang="en-US" smtClean="0"/>
              <a:pPr>
                <a:defRPr/>
              </a:pPr>
              <a:t>‹#›</a:t>
            </a:fld>
            <a:endParaRPr lang="en-US" altLang="en-US"/>
          </a:p>
        </p:txBody>
      </p:sp>
    </p:spTree>
    <p:extLst>
      <p:ext uri="{BB962C8B-B14F-4D97-AF65-F5344CB8AC3E}">
        <p14:creationId xmlns:p14="http://schemas.microsoft.com/office/powerpoint/2010/main" val="14211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a:p>
        </p:txBody>
      </p:sp>
      <p:sp>
        <p:nvSpPr>
          <p:cNvPr id="9" name="Slide Number Placeholder 8"/>
          <p:cNvSpPr>
            <a:spLocks noGrp="1"/>
          </p:cNvSpPr>
          <p:nvPr>
            <p:ph type="sldNum" sz="quarter" idx="12"/>
          </p:nvPr>
        </p:nvSpPr>
        <p:spPr/>
        <p:txBody>
          <a:bodyPr/>
          <a:lstStyle/>
          <a:p>
            <a:pPr>
              <a:defRPr/>
            </a:pPr>
            <a:fld id="{B722E670-A92B-4E87-8BC8-605B555D5E8A}" type="slidenum">
              <a:rPr lang="en-US" altLang="en-US" smtClean="0"/>
              <a:pPr>
                <a:defRPr/>
              </a:pPr>
              <a:t>‹#›</a:t>
            </a:fld>
            <a:endParaRPr lang="en-US" altLang="en-US"/>
          </a:p>
        </p:txBody>
      </p:sp>
    </p:spTree>
    <p:extLst>
      <p:ext uri="{BB962C8B-B14F-4D97-AF65-F5344CB8AC3E}">
        <p14:creationId xmlns:p14="http://schemas.microsoft.com/office/powerpoint/2010/main" val="1360819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4" y="0"/>
            <a:ext cx="48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1"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9"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1"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6" y="6459789"/>
            <a:ext cx="1963883" cy="365125"/>
          </a:xfrm>
        </p:spPr>
        <p:txBody>
          <a:bodyPr/>
          <a:lstStyle>
            <a:lvl1pPr algn="l">
              <a:defRPr/>
            </a:lvl1pPr>
          </a:lstStyle>
          <a:p>
            <a:pPr>
              <a:defRPr/>
            </a:pPr>
            <a:endParaRPr lang="en-US"/>
          </a:p>
        </p:txBody>
      </p:sp>
      <p:sp>
        <p:nvSpPr>
          <p:cNvPr id="6" name="Footer Placeholder 5"/>
          <p:cNvSpPr>
            <a:spLocks noGrp="1"/>
          </p:cNvSpPr>
          <p:nvPr>
            <p:ph type="ftr" sz="quarter" idx="11"/>
          </p:nvPr>
        </p:nvSpPr>
        <p:spPr>
          <a:xfrm>
            <a:off x="3600450" y="6459789"/>
            <a:ext cx="3486151" cy="365125"/>
          </a:xfrm>
        </p:spPr>
        <p:txBody>
          <a:bodyPr/>
          <a:lstStyle>
            <a:lvl1pPr algn="l">
              <a:defRPr>
                <a:solidFill>
                  <a:schemeClr val="tx2"/>
                </a:solidFill>
              </a:defRPr>
            </a:lvl1pPr>
          </a:lstStyle>
          <a:p>
            <a:pPr>
              <a:defRPr/>
            </a:pPr>
            <a:endParaRPr lang="en-US">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59224478-803B-426A-9453-CAB0C9990173}" type="slidenum">
              <a:rPr lang="en-US" altLang="en-US" smtClean="0">
                <a:solidFill>
                  <a:srgbClr val="637052"/>
                </a:solidFill>
              </a:rPr>
              <a:pPr>
                <a:defRPr/>
              </a:pPr>
              <a:t>‹#›</a:t>
            </a:fld>
            <a:endParaRPr lang="en-US" altLang="en-US">
              <a:solidFill>
                <a:srgbClr val="637052"/>
              </a:solidFill>
            </a:endParaRPr>
          </a:p>
        </p:txBody>
      </p:sp>
    </p:spTree>
    <p:extLst>
      <p:ext uri="{BB962C8B-B14F-4D97-AF65-F5344CB8AC3E}">
        <p14:creationId xmlns:p14="http://schemas.microsoft.com/office/powerpoint/2010/main" val="1847505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4"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3" y="0"/>
            <a:ext cx="9143990"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22958"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CC8B780-A6CD-48FC-BB36-3871CDE65583}" type="slidenum">
              <a:rPr lang="en-US" altLang="en-US" smtClean="0"/>
              <a:pPr>
                <a:defRPr/>
              </a:pPr>
              <a:t>‹#›</a:t>
            </a:fld>
            <a:endParaRPr lang="en-US" altLang="en-US"/>
          </a:p>
        </p:txBody>
      </p:sp>
    </p:spTree>
    <p:extLst>
      <p:ext uri="{BB962C8B-B14F-4D97-AF65-F5344CB8AC3E}">
        <p14:creationId xmlns:p14="http://schemas.microsoft.com/office/powerpoint/2010/main" val="171624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6400800"/>
            <a:ext cx="9144002"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 y="6334318"/>
            <a:ext cx="9144002"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6"/>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2"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3" y="6459789"/>
            <a:ext cx="1854203" cy="365125"/>
          </a:xfrm>
          <a:prstGeom prst="rect">
            <a:avLst/>
          </a:prstGeom>
        </p:spPr>
        <p:txBody>
          <a:bodyPr vert="horz" lIns="91440" tIns="45720" rIns="91440" bIns="45720" rtlCol="0" anchor="ctr"/>
          <a:lstStyle>
            <a:lvl1pPr algn="l">
              <a:defRPr sz="900">
                <a:solidFill>
                  <a:srgbClr val="FFFFFF"/>
                </a:solidFill>
              </a:defRPr>
            </a:lvl1pPr>
          </a:lstStyle>
          <a:p>
            <a:pPr eaLnBrk="0" fontAlgn="base" hangingPunct="0">
              <a:spcBef>
                <a:spcPct val="0"/>
              </a:spcBef>
              <a:spcAft>
                <a:spcPct val="0"/>
              </a:spcAft>
              <a:defRPr/>
            </a:pPr>
            <a:endParaRPr lang="en-US">
              <a:latin typeface="Arial" charset="0"/>
              <a:ea typeface="MS PGothic" pitchFamily="34" charset="-128"/>
            </a:endParaRPr>
          </a:p>
        </p:txBody>
      </p:sp>
      <p:sp>
        <p:nvSpPr>
          <p:cNvPr id="5" name="Footer Placeholder 4"/>
          <p:cNvSpPr>
            <a:spLocks noGrp="1"/>
          </p:cNvSpPr>
          <p:nvPr>
            <p:ph type="ftr" sz="quarter" idx="3"/>
          </p:nvPr>
        </p:nvSpPr>
        <p:spPr>
          <a:xfrm>
            <a:off x="2764640" y="6459789"/>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eaLnBrk="0" fontAlgn="base" hangingPunct="0">
              <a:spcBef>
                <a:spcPct val="0"/>
              </a:spcBef>
              <a:spcAft>
                <a:spcPct val="0"/>
              </a:spcAft>
              <a:defRPr/>
            </a:pPr>
            <a:endParaRPr lang="en-US">
              <a:latin typeface="Arial" charset="0"/>
              <a:ea typeface="MS PGothic" pitchFamily="34" charset="-128"/>
            </a:endParaRPr>
          </a:p>
        </p:txBody>
      </p:sp>
      <p:sp>
        <p:nvSpPr>
          <p:cNvPr id="6" name="Slide Number Placeholder 5"/>
          <p:cNvSpPr>
            <a:spLocks noGrp="1"/>
          </p:cNvSpPr>
          <p:nvPr>
            <p:ph type="sldNum" sz="quarter" idx="4"/>
          </p:nvPr>
        </p:nvSpPr>
        <p:spPr>
          <a:xfrm>
            <a:off x="7425345" y="6459789"/>
            <a:ext cx="984019" cy="365125"/>
          </a:xfrm>
          <a:prstGeom prst="rect">
            <a:avLst/>
          </a:prstGeom>
        </p:spPr>
        <p:txBody>
          <a:bodyPr vert="horz" lIns="91440" tIns="45720" rIns="91440" bIns="45720" rtlCol="0" anchor="ctr"/>
          <a:lstStyle>
            <a:lvl1pPr algn="r">
              <a:defRPr sz="1050">
                <a:solidFill>
                  <a:srgbClr val="FFFFFF"/>
                </a:solidFill>
              </a:defRPr>
            </a:lvl1pPr>
          </a:lstStyle>
          <a:p>
            <a:pPr eaLnBrk="0" fontAlgn="base" hangingPunct="0">
              <a:spcBef>
                <a:spcPct val="0"/>
              </a:spcBef>
              <a:spcAft>
                <a:spcPct val="0"/>
              </a:spcAft>
              <a:defRPr/>
            </a:pPr>
            <a:fld id="{57EF1939-3C87-43DB-A89B-601AEEBEAEDF}" type="slidenum">
              <a:rPr lang="en-US" altLang="en-US" smtClean="0">
                <a:latin typeface="Arial" charset="0"/>
                <a:ea typeface="MS PGothic" pitchFamily="34" charset="-128"/>
              </a:rPr>
              <a:pPr eaLnBrk="0" fontAlgn="base" hangingPunct="0">
                <a:spcBef>
                  <a:spcPct val="0"/>
                </a:spcBef>
                <a:spcAft>
                  <a:spcPct val="0"/>
                </a:spcAft>
                <a:defRPr/>
              </a:pPr>
              <a:t>‹#›</a:t>
            </a:fld>
            <a:endParaRPr lang="en-US" altLang="en-US">
              <a:latin typeface="Arial" charset="0"/>
              <a:ea typeface="MS PGothic" pitchFamily="34" charset="-128"/>
            </a:endParaRPr>
          </a:p>
        </p:txBody>
      </p:sp>
      <p:cxnSp>
        <p:nvCxnSpPr>
          <p:cNvPr id="10" name="Straight Connector 9"/>
          <p:cNvCxnSpPr/>
          <p:nvPr/>
        </p:nvCxnSpPr>
        <p:spPr>
          <a:xfrm>
            <a:off x="895150"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3451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rgbClr val="2F4776"/>
            </a:gs>
          </a:gsLst>
          <a:lin ang="5400000" scaled="1"/>
        </a:gra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92100"/>
            <a:ext cx="8229600" cy="13843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Rectangle 3"/>
          <p:cNvSpPr>
            <a:spLocks noGrp="1" noChangeArrowheads="1"/>
          </p:cNvSpPr>
          <p:nvPr>
            <p:ph type="body" idx="1"/>
          </p:nvPr>
        </p:nvSpPr>
        <p:spPr bwMode="auto">
          <a:xfrm>
            <a:off x="457200" y="19050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ea typeface="+mn-ea"/>
              </a:defRPr>
            </a:lvl1pPr>
          </a:lstStyle>
          <a:p>
            <a:pPr fontAlgn="base">
              <a:spcBef>
                <a:spcPct val="0"/>
              </a:spcBef>
              <a:spcAft>
                <a:spcPct val="0"/>
              </a:spcAft>
              <a:defRPr/>
            </a:pPr>
            <a:endParaRPr lang="en-US">
              <a:solidFill>
                <a:srgbClr val="FFFFFF"/>
              </a:solidFill>
            </a:endParaRPr>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ea typeface="+mn-ea"/>
              </a:defRPr>
            </a:lvl1pPr>
          </a:lstStyle>
          <a:p>
            <a:pPr fontAlgn="base">
              <a:spcBef>
                <a:spcPct val="0"/>
              </a:spcBef>
              <a:spcAft>
                <a:spcPct val="0"/>
              </a:spcAft>
              <a:defRPr/>
            </a:pPr>
            <a:endParaRPr lang="en-US">
              <a:solidFill>
                <a:srgbClr val="FFFFFF"/>
              </a:solidFill>
            </a:endParaRPr>
          </a:p>
        </p:txBody>
      </p:sp>
      <p:sp>
        <p:nvSpPr>
          <p:cNvPr id="410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itchFamily="34" charset="0"/>
              </a:defRPr>
            </a:lvl1pPr>
          </a:lstStyle>
          <a:p>
            <a:pPr fontAlgn="base">
              <a:spcBef>
                <a:spcPct val="0"/>
              </a:spcBef>
              <a:spcAft>
                <a:spcPct val="0"/>
              </a:spcAft>
            </a:pPr>
            <a:fld id="{9D2C844D-F8DB-4DDA-8F85-441A1C3E783A}" type="slidenum">
              <a:rPr lang="en-US" altLang="en-US">
                <a:solidFill>
                  <a:srgbClr val="FFFFFF"/>
                </a:solidFill>
                <a:ea typeface="ＭＳ Ｐゴシック" pitchFamily="34" charset="-128"/>
              </a:rPr>
              <a:pPr fontAlgn="base">
                <a:spcBef>
                  <a:spcPct val="0"/>
                </a:spcBef>
                <a:spcAft>
                  <a:spcPct val="0"/>
                </a:spcAft>
              </a:pPr>
              <a:t>‹#›</a:t>
            </a:fld>
            <a:endParaRPr lang="en-US" altLang="en-US">
              <a:solidFill>
                <a:srgbClr val="FFFFFF"/>
              </a:solidFill>
              <a:ea typeface="ＭＳ Ｐゴシック" pitchFamily="34" charset="-128"/>
            </a:endParaRPr>
          </a:p>
        </p:txBody>
      </p:sp>
    </p:spTree>
    <p:extLst>
      <p:ext uri="{BB962C8B-B14F-4D97-AF65-F5344CB8AC3E}">
        <p14:creationId xmlns:p14="http://schemas.microsoft.com/office/powerpoint/2010/main" val="1362165928"/>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ＭＳ Ｐゴシック" pitchFamily="34" charset="-128"/>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pitchFamily="34" charset="-128"/>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pitchFamily="34" charset="-128"/>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pitchFamily="34" charset="-128"/>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pitchFamily="34" charset="-128"/>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p:titleStyle>
    <p:bodyStyle>
      <a:lvl1pPr marL="342900" indent="-342900" algn="l" rtl="0" eaLnBrk="0" fontAlgn="base" hangingPunct="0">
        <a:spcBef>
          <a:spcPct val="20000"/>
        </a:spcBef>
        <a:spcAft>
          <a:spcPct val="0"/>
        </a:spcAft>
        <a:buClr>
          <a:schemeClr val="hlink"/>
        </a:buClr>
        <a:buSzPct val="120000"/>
        <a:buChar char="•"/>
        <a:defRPr sz="3200">
          <a:solidFill>
            <a:schemeClr val="tx1"/>
          </a:solidFill>
          <a:effectLst>
            <a:outerShdw blurRad="38100" dist="38100" dir="2700000" algn="tl">
              <a:srgbClr val="000000"/>
            </a:outerShdw>
          </a:effectLst>
          <a:latin typeface="+mn-lt"/>
          <a:ea typeface="ＭＳ Ｐゴシック" pitchFamily="34" charset="-128"/>
          <a:cs typeface="+mn-cs"/>
        </a:defRPr>
      </a:lvl1pPr>
      <a:lvl2pPr marL="742950" indent="-285750" algn="l" rtl="0" eaLnBrk="0" fontAlgn="base" hangingPunct="0">
        <a:spcBef>
          <a:spcPct val="20000"/>
        </a:spcBef>
        <a:spcAft>
          <a:spcPct val="0"/>
        </a:spcAft>
        <a:buFont typeface="Tahoma" pitchFamily="34" charset="0"/>
        <a:buChar char="–"/>
        <a:defRPr sz="2800">
          <a:solidFill>
            <a:schemeClr val="tx1"/>
          </a:solidFill>
          <a:effectLst>
            <a:outerShdw blurRad="38100" dist="38100" dir="2700000" algn="tl">
              <a:srgbClr val="000000"/>
            </a:outerShdw>
          </a:effectLst>
          <a:latin typeface="+mn-lt"/>
          <a:ea typeface="ＭＳ Ｐゴシック" pitchFamily="34" charset="-128"/>
        </a:defRPr>
      </a:lvl2pPr>
      <a:lvl3pPr marL="1143000" indent="-228600" algn="l" rtl="0" eaLnBrk="0" fontAlgn="base" hangingPunct="0">
        <a:spcBef>
          <a:spcPct val="20000"/>
        </a:spcBef>
        <a:spcAft>
          <a:spcPct val="0"/>
        </a:spcAft>
        <a:buClr>
          <a:schemeClr val="hlink"/>
        </a:buClr>
        <a:buSzPct val="120000"/>
        <a:buChar char="•"/>
        <a:defRPr sz="2400">
          <a:solidFill>
            <a:schemeClr val="tx1"/>
          </a:solidFill>
          <a:effectLst>
            <a:outerShdw blurRad="38100" dist="38100" dir="2700000" algn="tl">
              <a:srgbClr val="000000"/>
            </a:outerShdw>
          </a:effectLst>
          <a:latin typeface="+mn-lt"/>
          <a:ea typeface="ＭＳ Ｐゴシック" pitchFamily="34" charset="-128"/>
        </a:defRPr>
      </a:lvl3pPr>
      <a:lvl4pPr marL="1600200" indent="-228600" algn="l" rtl="0" eaLnBrk="0" fontAlgn="base" hangingPunct="0">
        <a:spcBef>
          <a:spcPct val="20000"/>
        </a:spcBef>
        <a:spcAft>
          <a:spcPct val="0"/>
        </a:spcAft>
        <a:buFont typeface="Tahoma" pitchFamily="34" charset="0"/>
        <a:buChar char="–"/>
        <a:defRPr sz="2000">
          <a:solidFill>
            <a:schemeClr val="tx1"/>
          </a:solidFill>
          <a:effectLst>
            <a:outerShdw blurRad="38100" dist="38100" dir="2700000" algn="tl">
              <a:srgbClr val="000000"/>
            </a:outerShdw>
          </a:effectLst>
          <a:latin typeface="+mn-lt"/>
          <a:ea typeface="ＭＳ Ｐゴシック" pitchFamily="34" charset="-128"/>
        </a:defRPr>
      </a:lvl4pPr>
      <a:lvl5pPr marL="2057400" indent="-228600" algn="l" rtl="0" eaLnBrk="0" fontAlgn="base" hangingPunct="0">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ea typeface="ＭＳ Ｐゴシック" pitchFamily="34" charset="-128"/>
        </a:defRPr>
      </a:lvl5pPr>
      <a:lvl6pPr marL="25146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7.gif"/><Relationship Id="rId3" Type="http://schemas.openxmlformats.org/officeDocument/2006/relationships/image" Target="../media/image19.gif"/><Relationship Id="rId7" Type="http://schemas.openxmlformats.org/officeDocument/2006/relationships/image" Target="../media/image27.png"/><Relationship Id="rId12" Type="http://schemas.openxmlformats.org/officeDocument/2006/relationships/image" Target="../media/image14.gif"/><Relationship Id="rId2" Type="http://schemas.openxmlformats.org/officeDocument/2006/relationships/image" Target="../media/image15.png"/><Relationship Id="rId16" Type="http://schemas.openxmlformats.org/officeDocument/2006/relationships/image" Target="../media/image170.png"/><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16.gif"/><Relationship Id="rId5" Type="http://schemas.openxmlformats.org/officeDocument/2006/relationships/image" Target="../media/image25.png"/><Relationship Id="rId15" Type="http://schemas.openxmlformats.org/officeDocument/2006/relationships/chart" Target="../charts/chart4.xml"/><Relationship Id="rId10" Type="http://schemas.openxmlformats.org/officeDocument/2006/relationships/image" Target="../media/image33.png"/><Relationship Id="rId4" Type="http://schemas.openxmlformats.org/officeDocument/2006/relationships/image" Target="../media/image17.png"/><Relationship Id="rId9" Type="http://schemas.openxmlformats.org/officeDocument/2006/relationships/image" Target="../media/image32.png"/><Relationship Id="rId14" Type="http://schemas.openxmlformats.org/officeDocument/2006/relationships/image" Target="../media/image18.gif"/></Relationships>
</file>

<file path=ppt/slides/_rels/slide11.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chart" Target="../charts/chart6.xml"/><Relationship Id="rId7" Type="http://schemas.openxmlformats.org/officeDocument/2006/relationships/image" Target="../media/image200.png"/><Relationship Id="rId2" Type="http://schemas.openxmlformats.org/officeDocument/2006/relationships/chart" Target="../charts/chart5.xml"/><Relationship Id="rId1" Type="http://schemas.openxmlformats.org/officeDocument/2006/relationships/slideLayout" Target="../slideLayouts/slideLayout13.xml"/><Relationship Id="rId6" Type="http://schemas.openxmlformats.org/officeDocument/2006/relationships/image" Target="../media/image190.png"/><Relationship Id="rId5" Type="http://schemas.openxmlformats.org/officeDocument/2006/relationships/image" Target="../media/image24.png"/><Relationship Id="rId10" Type="http://schemas.openxmlformats.org/officeDocument/2006/relationships/image" Target="../media/image34.png"/><Relationship Id="rId4" Type="http://schemas.openxmlformats.org/officeDocument/2006/relationships/chart" Target="../charts/chart7.xml"/><Relationship Id="rId9" Type="http://schemas.openxmlformats.org/officeDocument/2006/relationships/image" Target="../media/image220.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70.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12.png"/><Relationship Id="rId5" Type="http://schemas.microsoft.com/office/2007/relationships/hdphoto" Target="../media/hdphoto1.wdp"/><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411.png"/></Relationships>
</file>

<file path=ppt/slides/_rels/slide1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411.png"/></Relationships>
</file>

<file path=ppt/slides/_rels/slide19.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150.png"/><Relationship Id="rId12"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240.png"/><Relationship Id="rId11" Type="http://schemas.openxmlformats.org/officeDocument/2006/relationships/image" Target="../media/image51.png"/><Relationship Id="rId5" Type="http://schemas.openxmlformats.org/officeDocument/2006/relationships/image" Target="../media/image130.png"/><Relationship Id="rId10" Type="http://schemas.openxmlformats.org/officeDocument/2006/relationships/image" Target="../media/image27.png"/><Relationship Id="rId4" Type="http://schemas.openxmlformats.org/officeDocument/2006/relationships/image" Target="../media/image50.jpeg"/><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410.png"/><Relationship Id="rId3" Type="http://schemas.openxmlformats.org/officeDocument/2006/relationships/image" Target="../media/image31.png"/><Relationship Id="rId7" Type="http://schemas.openxmlformats.org/officeDocument/2006/relationships/image" Target="../media/image50.jpeg"/><Relationship Id="rId12" Type="http://schemas.openxmlformats.org/officeDocument/2006/relationships/image" Target="../media/image400.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90.png"/><Relationship Id="rId5" Type="http://schemas.openxmlformats.org/officeDocument/2006/relationships/image" Target="../media/image33.png"/><Relationship Id="rId10" Type="http://schemas.openxmlformats.org/officeDocument/2006/relationships/image" Target="../media/image380.png"/><Relationship Id="rId4" Type="http://schemas.openxmlformats.org/officeDocument/2006/relationships/image" Target="../media/image32.png"/><Relationship Id="rId9" Type="http://schemas.openxmlformats.org/officeDocument/2006/relationships/image" Target="../media/image370.png"/></Relationships>
</file>

<file path=ppt/slides/_rels/slide2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50.png"/><Relationship Id="rId4" Type="http://schemas.openxmlformats.org/officeDocument/2006/relationships/image" Target="../media/image440.png"/></Relationships>
</file>

<file path=ppt/slides/_rels/slide26.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70.png"/><Relationship Id="rId4" Type="http://schemas.openxmlformats.org/officeDocument/2006/relationships/image" Target="../media/image460.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90.png"/><Relationship Id="rId4" Type="http://schemas.openxmlformats.org/officeDocument/2006/relationships/image" Target="../media/image480.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7" Type="http://schemas.openxmlformats.org/officeDocument/2006/relationships/image" Target="../media/image66.png"/><Relationship Id="rId12" Type="http://schemas.openxmlformats.org/officeDocument/2006/relationships/image" Target="../media/image560.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62.png"/><Relationship Id="rId5" Type="http://schemas.openxmlformats.org/officeDocument/2006/relationships/image" Target="../media/image64.png"/><Relationship Id="rId10" Type="http://schemas.openxmlformats.org/officeDocument/2006/relationships/image" Target="../media/image61.png"/><Relationship Id="rId4" Type="http://schemas.openxmlformats.org/officeDocument/2006/relationships/image" Target="../media/image63.png"/><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68.png"/><Relationship Id="rId3" Type="http://schemas.openxmlformats.org/officeDocument/2006/relationships/image" Target="../media/image74.png"/><Relationship Id="rId7" Type="http://schemas.openxmlformats.org/officeDocument/2006/relationships/image" Target="../media/image77.png"/><Relationship Id="rId12" Type="http://schemas.openxmlformats.org/officeDocument/2006/relationships/image" Target="../media/image69.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2.png"/><Relationship Id="rId5" Type="http://schemas.openxmlformats.org/officeDocument/2006/relationships/image" Target="../media/image50.jpeg"/><Relationship Id="rId15" Type="http://schemas.openxmlformats.org/officeDocument/2006/relationships/image" Target="../media/image550.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79.png"/><Relationship Id="rId14" Type="http://schemas.openxmlformats.org/officeDocument/2006/relationships/image" Target="../media/image84.png"/></Relationships>
</file>

<file path=ppt/slides/_rels/slide33.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91.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00.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88.jpeg"/><Relationship Id="rId1" Type="http://schemas.openxmlformats.org/officeDocument/2006/relationships/slideLayout" Target="../slideLayouts/slideLayout2.xml"/><Relationship Id="rId6" Type="http://schemas.openxmlformats.org/officeDocument/2006/relationships/image" Target="../media/image251.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0.tiff"/><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hiny.stat.tamu.edu:3838/eykolo/power/"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image" Target="../media/image4.png"/><Relationship Id="rId5" Type="http://schemas.openxmlformats.org/officeDocument/2006/relationships/image" Target="../media/image300.png"/><Relationship Id="rId10" Type="http://schemas.openxmlformats.org/officeDocument/2006/relationships/image" Target="../media/image35.png"/><Relationship Id="rId4" Type="http://schemas.openxmlformats.org/officeDocument/2006/relationships/image" Target="../media/image290.png"/><Relationship Id="rId9" Type="http://schemas.openxmlformats.org/officeDocument/2006/relationships/image" Target="../media/image340.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hyperlink" Target="http://onlinestatbook.com/stat_sim/sampling_dist/" TargetMode="External"/><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5.png"/><Relationship Id="rId7" Type="http://schemas.openxmlformats.org/officeDocument/2006/relationships/image" Target="../media/image19.gif"/><Relationship Id="rId2" Type="http://schemas.openxmlformats.org/officeDocument/2006/relationships/image" Target="../media/image14.gif"/><Relationship Id="rId1" Type="http://schemas.openxmlformats.org/officeDocument/2006/relationships/slideLayout" Target="../slideLayouts/slideLayout12.xml"/><Relationship Id="rId6" Type="http://schemas.openxmlformats.org/officeDocument/2006/relationships/image" Target="../media/image18.gif"/><Relationship Id="rId5" Type="http://schemas.openxmlformats.org/officeDocument/2006/relationships/image" Target="../media/image17.gif"/><Relationship Id="rId10" Type="http://schemas.openxmlformats.org/officeDocument/2006/relationships/chart" Target="../charts/chart1.xml"/><Relationship Id="rId4" Type="http://schemas.openxmlformats.org/officeDocument/2006/relationships/image" Target="../media/image16.gif"/><Relationship Id="rId9" Type="http://schemas.openxmlformats.org/officeDocument/2006/relationships/image" Target="../media/image151.png"/></Relationships>
</file>

<file path=ppt/slides/_rels/slide8.xml.rels><?xml version="1.0" encoding="UTF-8" standalone="yes"?>
<Relationships xmlns="http://schemas.openxmlformats.org/package/2006/relationships"><Relationship Id="rId8" Type="http://schemas.openxmlformats.org/officeDocument/2006/relationships/image" Target="../media/image19.gif"/><Relationship Id="rId13" Type="http://schemas.openxmlformats.org/officeDocument/2006/relationships/image" Target="../media/image20.png"/><Relationship Id="rId18" Type="http://schemas.openxmlformats.org/officeDocument/2006/relationships/chart" Target="../charts/chart2.xml"/><Relationship Id="rId3" Type="http://schemas.openxmlformats.org/officeDocument/2006/relationships/image" Target="../media/image14.gif"/><Relationship Id="rId7" Type="http://schemas.openxmlformats.org/officeDocument/2006/relationships/image" Target="../media/image18.gif"/><Relationship Id="rId12" Type="http://schemas.openxmlformats.org/officeDocument/2006/relationships/image" Target="../media/image19.png"/><Relationship Id="rId17" Type="http://schemas.openxmlformats.org/officeDocument/2006/relationships/image" Target="../media/image20.gif"/><Relationship Id="rId2" Type="http://schemas.openxmlformats.org/officeDocument/2006/relationships/notesSlide" Target="../notesSlides/notesSlide1.xml"/><Relationship Id="rId16"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17.gif"/><Relationship Id="rId11" Type="http://schemas.openxmlformats.org/officeDocument/2006/relationships/image" Target="../media/image18.png"/><Relationship Id="rId5" Type="http://schemas.openxmlformats.org/officeDocument/2006/relationships/image" Target="../media/image16.gif"/><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16.pn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4.gif"/><Relationship Id="rId3" Type="http://schemas.openxmlformats.org/officeDocument/2006/relationships/image" Target="../media/image19.gif"/><Relationship Id="rId7" Type="http://schemas.openxmlformats.org/officeDocument/2006/relationships/image" Target="../media/image26.png"/><Relationship Id="rId12" Type="http://schemas.openxmlformats.org/officeDocument/2006/relationships/image" Target="../media/image16.gif"/><Relationship Id="rId17" Type="http://schemas.openxmlformats.org/officeDocument/2006/relationships/chart" Target="../charts/chart3.xml"/><Relationship Id="rId2" Type="http://schemas.openxmlformats.org/officeDocument/2006/relationships/image" Target="../media/image15.png"/><Relationship Id="rId16"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17.png"/><Relationship Id="rId15" Type="http://schemas.openxmlformats.org/officeDocument/2006/relationships/image" Target="../media/image18.gif"/><Relationship Id="rId10" Type="http://schemas.openxmlformats.org/officeDocument/2006/relationships/image" Target="../media/image29.png"/><Relationship Id="rId4" Type="http://schemas.openxmlformats.org/officeDocument/2006/relationships/image" Target="../media/image160.png"/><Relationship Id="rId9" Type="http://schemas.openxmlformats.org/officeDocument/2006/relationships/image" Target="../media/image28.png"/><Relationship Id="rId14"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Inference Using </a:t>
            </a:r>
            <a:br>
              <a:rPr lang="en-US" dirty="0"/>
            </a:br>
            <a:r>
              <a:rPr lang="en-US" dirty="0"/>
              <a:t>t-Distributions</a:t>
            </a:r>
          </a:p>
        </p:txBody>
      </p:sp>
      <p:sp>
        <p:nvSpPr>
          <p:cNvPr id="3" name="Subtitle 2"/>
          <p:cNvSpPr>
            <a:spLocks noGrp="1"/>
          </p:cNvSpPr>
          <p:nvPr>
            <p:ph type="subTitle" idx="1"/>
          </p:nvPr>
        </p:nvSpPr>
        <p:spPr>
          <a:xfrm>
            <a:off x="825039" y="4455621"/>
            <a:ext cx="7543800" cy="1698599"/>
          </a:xfrm>
        </p:spPr>
        <p:txBody>
          <a:bodyPr>
            <a:normAutofit fontScale="77500" lnSpcReduction="20000"/>
          </a:bodyPr>
          <a:lstStyle/>
          <a:p>
            <a:r>
              <a:rPr lang="en-US" sz="2000" dirty="0"/>
              <a:t>Measuring uncertainty in randomized and observational studies</a:t>
            </a:r>
          </a:p>
          <a:p>
            <a:r>
              <a:rPr lang="en-US" sz="2000" dirty="0"/>
              <a:t>-Distribution of the </a:t>
            </a:r>
            <a:r>
              <a:rPr lang="en-US" sz="2000" dirty="0" err="1"/>
              <a:t>sAMPLE</a:t>
            </a:r>
            <a:r>
              <a:rPr lang="en-US" sz="2000" dirty="0"/>
              <a:t> AVERAGE</a:t>
            </a:r>
          </a:p>
          <a:p>
            <a:r>
              <a:rPr lang="en-US" sz="2000" dirty="0"/>
              <a:t>-Using t-distribution for one sample inference</a:t>
            </a:r>
          </a:p>
          <a:p>
            <a:r>
              <a:rPr lang="en-US" sz="2000" dirty="0"/>
              <a:t>-starting to explore t-distribution for two sample problems</a:t>
            </a:r>
          </a:p>
        </p:txBody>
      </p:sp>
      <p:sp>
        <p:nvSpPr>
          <p:cNvPr id="4" name="Slide Number Placeholder 3"/>
          <p:cNvSpPr>
            <a:spLocks noGrp="1"/>
          </p:cNvSpPr>
          <p:nvPr>
            <p:ph type="sldNum" sz="quarter" idx="12"/>
          </p:nvPr>
        </p:nvSpPr>
        <p:spPr/>
        <p:txBody>
          <a:bodyPr/>
          <a:lstStyle/>
          <a:p>
            <a:pPr>
              <a:defRPr/>
            </a:pPr>
            <a:fld id="{16839AA6-FA43-43D2-AC30-6B73533D2B62}" type="slidenum">
              <a:rPr lang="en-US" altLang="en-US" smtClean="0"/>
              <a:pPr>
                <a:defRPr/>
              </a:pPr>
              <a:t>1</a:t>
            </a:fld>
            <a:endParaRPr lang="en-US" altLang="en-US"/>
          </a:p>
        </p:txBody>
      </p:sp>
    </p:spTree>
    <p:extLst>
      <p:ext uri="{BB962C8B-B14F-4D97-AF65-F5344CB8AC3E}">
        <p14:creationId xmlns:p14="http://schemas.microsoft.com/office/powerpoint/2010/main" val="908097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a:solidFill>
                <a:srgbClr val="FFFFFF"/>
              </a:solidFill>
              <a:ea typeface="ＭＳ Ｐゴシック" pitchFamily="34" charset="-128"/>
            </a:endParaRP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4619" y="571351"/>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9"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246" y="613641"/>
            <a:ext cx="1144580" cy="11704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449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18256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mc:AlternateContent xmlns:mc="http://schemas.openxmlformats.org/markup-compatibility/2006" xmlns:a14="http://schemas.microsoft.com/office/drawing/2010/main">
        <mc:Choice Requires="a14">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a:solidFill>
                                <a:srgbClr val="FFFFFF"/>
                              </a:solidFill>
                              <a:latin typeface="Cambria Math"/>
                            </a:rPr>
                            <m:t>1</m:t>
                          </m:r>
                        </m:sub>
                      </m:sSub>
                    </m:oMath>
                  </m:oMathPara>
                </a14:m>
                <a:endParaRPr lang="en-US" dirty="0">
                  <a:solidFill>
                    <a:srgbClr val="FFFFFF"/>
                  </a:solidFill>
                  <a:ea typeface="ＭＳ Ｐゴシック" pitchFamily="34" charset="-128"/>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60375" y="1600200"/>
                <a:ext cx="454025" cy="369332"/>
              </a:xfrm>
              <a:prstGeom prst="rect">
                <a:avLst/>
              </a:prstGeom>
              <a:blipFill rotWithShape="1">
                <a:blip r:embed="rId4"/>
                <a:stretch>
                  <a:fillRect l="-270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0375" y="2068286"/>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m:t>
                          </m:r>
                        </m:sub>
                      </m:sSub>
                    </m:oMath>
                  </m:oMathPara>
                </a14:m>
                <a:endParaRPr lang="en-US" dirty="0">
                  <a:solidFill>
                    <a:srgbClr val="FFFFFF"/>
                  </a:solidFill>
                  <a:ea typeface="ＭＳ Ｐゴシック" pitchFamily="34" charset="-128"/>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60375" y="2068286"/>
                <a:ext cx="454025" cy="369332"/>
              </a:xfrm>
              <a:prstGeom prst="rect">
                <a:avLst/>
              </a:prstGeom>
              <a:blipFill rotWithShape="1">
                <a:blip r:embed="rId5"/>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60374" y="2590018"/>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3</m:t>
                          </m:r>
                        </m:sub>
                      </m:sSub>
                    </m:oMath>
                  </m:oMathPara>
                </a14:m>
                <a:endParaRPr lang="en-US" dirty="0">
                  <a:solidFill>
                    <a:srgbClr val="FFFFFF"/>
                  </a:solidFill>
                  <a:ea typeface="ＭＳ Ｐゴシック" pitchFamily="34" charset="-128"/>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60374" y="2590018"/>
                <a:ext cx="454025" cy="369332"/>
              </a:xfrm>
              <a:prstGeom prst="rect">
                <a:avLst/>
              </a:prstGeom>
              <a:blipFill rotWithShape="1">
                <a:blip r:embed="rId6"/>
                <a:stretch>
                  <a:fillRect l="-4054"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60374" y="311175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4</m:t>
                          </m:r>
                        </m:sub>
                      </m:sSub>
                    </m:oMath>
                  </m:oMathPara>
                </a14:m>
                <a:endParaRPr lang="en-US"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369332"/>
              </a:xfrm>
              <a:prstGeom prst="rect">
                <a:avLst/>
              </a:prstGeom>
              <a:blipFill rotWithShape="1">
                <a:blip r:embed="rId7"/>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60373" y="36576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m:t>
                          </m:r>
                        </m:sub>
                      </m:sSub>
                    </m:oMath>
                  </m:oMathPara>
                </a14:m>
                <a:endParaRPr lang="en-US" dirty="0">
                  <a:solidFill>
                    <a:srgbClr val="FFFFFF"/>
                  </a:solidFill>
                  <a:ea typeface="ＭＳ Ｐゴシック" pitchFamily="34" charset="-128"/>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60373" y="3657600"/>
                <a:ext cx="454025" cy="369332"/>
              </a:xfrm>
              <a:prstGeom prst="rect">
                <a:avLst/>
              </a:prstGeom>
              <a:blipFill rotWithShape="1">
                <a:blip r:embed="rId8"/>
                <a:stretch>
                  <a:fillRect l="-4054" b="-1639"/>
                </a:stretch>
              </a:blipFill>
            </p:spPr>
            <p:txBody>
              <a:bodyPr/>
              <a:lstStyle/>
              <a:p>
                <a:r>
                  <a:rPr lang="en-US">
                    <a:noFill/>
                  </a:rPr>
                  <a:t> </a:t>
                </a:r>
              </a:p>
            </p:txBody>
          </p:sp>
        </mc:Fallback>
      </mc:AlternateContent>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155580" y="4560221"/>
                <a:ext cx="8350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5999</m:t>
                          </m:r>
                        </m:sub>
                      </m:sSub>
                    </m:oMath>
                  </m:oMathPara>
                </a14:m>
                <a:endParaRPr lang="en-US"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55580" y="4560221"/>
                <a:ext cx="835022" cy="369332"/>
              </a:xfrm>
              <a:prstGeom prst="rect">
                <a:avLst/>
              </a:prstGeom>
              <a:blipFill rotWithShape="1">
                <a:blip r:embed="rId9"/>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69876" y="5128219"/>
                <a:ext cx="682626"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6000</m:t>
                          </m:r>
                        </m:sub>
                      </m:sSub>
                    </m:oMath>
                  </m:oMathPara>
                </a14:m>
                <a:endParaRPr lang="en-US" dirty="0">
                  <a:solidFill>
                    <a:srgbClr val="FFFFFF"/>
                  </a:solidFill>
                  <a:ea typeface="ＭＳ Ｐゴシック" pitchFamily="34" charset="-128"/>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69876" y="5128219"/>
                <a:ext cx="682626" cy="369332"/>
              </a:xfrm>
              <a:prstGeom prst="rect">
                <a:avLst/>
              </a:prstGeom>
              <a:blipFill rotWithShape="1">
                <a:blip r:embed="rId10"/>
                <a:stretch>
                  <a:fillRect l="-6250" b="-1639"/>
                </a:stretch>
              </a:blipFill>
            </p:spPr>
            <p:txBody>
              <a:bodyPr/>
              <a:lstStyle/>
              <a:p>
                <a:r>
                  <a:rPr lang="en-US">
                    <a:noFill/>
                  </a:rPr>
                  <a:t> </a:t>
                </a:r>
              </a:p>
            </p:txBody>
          </p:sp>
        </mc:Fallback>
      </mc:AlternateContent>
      <p:sp>
        <p:nvSpPr>
          <p:cNvPr id="27" name="TextBox 26"/>
          <p:cNvSpPr txBox="1"/>
          <p:nvPr/>
        </p:nvSpPr>
        <p:spPr>
          <a:xfrm>
            <a:off x="1216024" y="2068286"/>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3.1</a:t>
            </a:r>
          </a:p>
        </p:txBody>
      </p:sp>
      <p:sp>
        <p:nvSpPr>
          <p:cNvPr id="28" name="TextBox 27"/>
          <p:cNvSpPr txBox="1"/>
          <p:nvPr/>
        </p:nvSpPr>
        <p:spPr>
          <a:xfrm>
            <a:off x="1216024" y="2590018"/>
            <a:ext cx="5302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2.9</a:t>
            </a:r>
          </a:p>
        </p:txBody>
      </p:sp>
      <p:sp>
        <p:nvSpPr>
          <p:cNvPr id="29" name="TextBox 28"/>
          <p:cNvSpPr txBox="1"/>
          <p:nvPr/>
        </p:nvSpPr>
        <p:spPr>
          <a:xfrm>
            <a:off x="1216024" y="3111750"/>
            <a:ext cx="5683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4.3</a:t>
            </a:r>
          </a:p>
        </p:txBody>
      </p:sp>
      <p:sp>
        <p:nvSpPr>
          <p:cNvPr id="30" name="TextBox 29"/>
          <p:cNvSpPr txBox="1"/>
          <p:nvPr/>
        </p:nvSpPr>
        <p:spPr>
          <a:xfrm>
            <a:off x="1216024" y="3657600"/>
            <a:ext cx="568327"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3.1</a:t>
            </a:r>
          </a:p>
        </p:txBody>
      </p:sp>
      <p:sp>
        <p:nvSpPr>
          <p:cNvPr id="31" name="TextBox 30"/>
          <p:cNvSpPr txBox="1"/>
          <p:nvPr/>
        </p:nvSpPr>
        <p:spPr>
          <a:xfrm>
            <a:off x="1216024"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216024" y="4560221"/>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4.2</a:t>
            </a:r>
          </a:p>
        </p:txBody>
      </p:sp>
      <p:sp>
        <p:nvSpPr>
          <p:cNvPr id="33" name="TextBox 32"/>
          <p:cNvSpPr txBox="1"/>
          <p:nvPr/>
        </p:nvSpPr>
        <p:spPr>
          <a:xfrm>
            <a:off x="1216024" y="5128219"/>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3.7</a:t>
            </a:r>
          </a:p>
        </p:txBody>
      </p:sp>
      <p:pic>
        <p:nvPicPr>
          <p:cNvPr id="34" name="Picture 9" descr="http://www.iflg.uk.com/captcha/dice3.g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00819" y="635032"/>
            <a:ext cx="1128381" cy="115901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216024" y="1600200"/>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3.3</a:t>
            </a:r>
          </a:p>
        </p:txBody>
      </p:sp>
      <p:pic>
        <p:nvPicPr>
          <p:cNvPr id="36"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419" y="658325"/>
            <a:ext cx="1144580" cy="117047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iflg.uk.com/captcha/dice1.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9218" y="59038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1" descr="http://www.workforcewellness.co.uk/captcha/dice4.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20200" y="3582719"/>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6858" y="1850214"/>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554" y="1754736"/>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13" descr="http://www.iflg.uk.com/captcha/dice5.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52230" y="1773294"/>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3" descr="http://www.iflg.uk.com/captcha/dice5.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43030" y="1752600"/>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www.iflg.uk.com/captcha/dice1.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0800" y="1775363"/>
            <a:ext cx="1129829" cy="11605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1" name="Chart 60"/>
          <p:cNvGraphicFramePr>
            <a:graphicFrameLocks/>
          </p:cNvGraphicFramePr>
          <p:nvPr>
            <p:extLst/>
          </p:nvPr>
        </p:nvGraphicFramePr>
        <p:xfrm>
          <a:off x="2867016" y="3010651"/>
          <a:ext cx="5707280" cy="3586440"/>
        </p:xfrm>
        <a:graphic>
          <a:graphicData uri="http://schemas.openxmlformats.org/drawingml/2006/chart">
            <c:chart xmlns:c="http://schemas.openxmlformats.org/drawingml/2006/chart" xmlns:r="http://schemas.openxmlformats.org/officeDocument/2006/relationships" r:id="rId15"/>
          </a:graphicData>
        </a:graphic>
      </p:graphicFrame>
      <mc:AlternateContent xmlns:mc="http://schemas.openxmlformats.org/markup-compatibility/2006" xmlns:a14="http://schemas.microsoft.com/office/drawing/2010/main">
        <mc:Choice Requires="a14">
          <p:sp>
            <p:nvSpPr>
              <p:cNvPr id="3" name="Rectangle 2"/>
              <p:cNvSpPr/>
              <p:nvPr/>
            </p:nvSpPr>
            <p:spPr>
              <a:xfrm>
                <a:off x="1216951" y="1014212"/>
                <a:ext cx="1054071" cy="369332"/>
              </a:xfrm>
              <a:prstGeom prst="rect">
                <a:avLst/>
              </a:prstGeom>
            </p:spPr>
            <p:txBody>
              <a:bodyPr wrap="none">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a:t>
                </a:r>
                <a14:m>
                  <m:oMath xmlns:m="http://schemas.openxmlformats.org/officeDocument/2006/math">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𝑥</m:t>
                        </m:r>
                      </m:e>
                    </m:acc>
                    <m:r>
                      <a:rPr lang="en-US" i="1">
                        <a:solidFill>
                          <a:srgbClr val="FFFFFF"/>
                        </a:solidFill>
                        <a:latin typeface="Cambria Math"/>
                      </a:rPr>
                      <m:t>)</m:t>
                    </m:r>
                  </m:oMath>
                </a14:m>
                <a:endParaRPr lang="en-US" dirty="0">
                  <a:solidFill>
                    <a:srgbClr val="FFFFFF"/>
                  </a:solidFill>
                  <a:ea typeface="ＭＳ Ｐゴシック" pitchFamily="34" charset="-128"/>
                </a:endParaRPr>
              </a:p>
            </p:txBody>
          </p:sp>
        </mc:Choice>
        <mc:Fallback xmlns="">
          <p:sp>
            <p:nvSpPr>
              <p:cNvPr id="3" name="Rectangle 2"/>
              <p:cNvSpPr>
                <a:spLocks noRot="1" noChangeAspect="1" noMove="1" noResize="1" noEditPoints="1" noAdjustHandles="1" noChangeArrowheads="1" noChangeShapeType="1" noTextEdit="1"/>
              </p:cNvSpPr>
              <p:nvPr/>
            </p:nvSpPr>
            <p:spPr>
              <a:xfrm>
                <a:off x="1216951" y="1014212"/>
                <a:ext cx="1054071" cy="369332"/>
              </a:xfrm>
              <a:prstGeom prst="rect">
                <a:avLst/>
              </a:prstGeom>
              <a:blipFill rotWithShape="1">
                <a:blip r:embed="rId16"/>
                <a:stretch>
                  <a:fillRect l="-8092" t="-8197" r="-18497" b="-24590"/>
                </a:stretch>
              </a:blipFill>
            </p:spPr>
            <p:txBody>
              <a:bodyPr/>
              <a:lstStyle/>
              <a:p>
                <a:r>
                  <a:rPr lang="en-US">
                    <a:noFill/>
                  </a:rPr>
                  <a:t> </a:t>
                </a:r>
              </a:p>
            </p:txBody>
          </p:sp>
        </mc:Fallback>
      </mc:AlternateContent>
    </p:spTree>
    <p:extLst>
      <p:ext uri="{BB962C8B-B14F-4D97-AF65-F5344CB8AC3E}">
        <p14:creationId xmlns:p14="http://schemas.microsoft.com/office/powerpoint/2010/main" val="363160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31"/>
                                        </p:tgtEl>
                                        <p:attrNameLst>
                                          <p:attrName>style.visibility</p:attrName>
                                        </p:attrNameLst>
                                      </p:cBhvr>
                                      <p:to>
                                        <p:strVal val="visible"/>
                                      </p:to>
                                    </p:set>
                                    <p:animEffect transition="in" filter="fade">
                                      <p:cBhvr>
                                        <p:cTn id="10" dur="500"/>
                                        <p:tgtEl>
                                          <p:spTgt spid="1031"/>
                                        </p:tgtEl>
                                      </p:cBhvr>
                                    </p:animEffect>
                                  </p:childTnLst>
                                </p:cTn>
                              </p:par>
                              <p:par>
                                <p:cTn id="11" presetID="10" presetClass="entr" presetSubtype="0" fill="hold" nodeType="withEffect">
                                  <p:stCondLst>
                                    <p:cond delay="0"/>
                                  </p:stCondLst>
                                  <p:childTnLst>
                                    <p:set>
                                      <p:cBhvr>
                                        <p:cTn id="12" dur="1" fill="hold">
                                          <p:stCondLst>
                                            <p:cond delay="0"/>
                                          </p:stCondLst>
                                        </p:cTn>
                                        <p:tgtEl>
                                          <p:spTgt spid="1039"/>
                                        </p:tgtEl>
                                        <p:attrNameLst>
                                          <p:attrName>style.visibility</p:attrName>
                                        </p:attrNameLst>
                                      </p:cBhvr>
                                      <p:to>
                                        <p:strVal val="visible"/>
                                      </p:to>
                                    </p:set>
                                    <p:animEffect transition="in" filter="fade">
                                      <p:cBhvr>
                                        <p:cTn id="13" dur="500"/>
                                        <p:tgtEl>
                                          <p:spTgt spid="1039"/>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7" grpId="0"/>
      <p:bldP spid="28" grpId="0"/>
      <p:bldP spid="29" grpId="0"/>
      <p:bldP spid="30" grpId="0"/>
      <p:bldP spid="31" grpId="0"/>
      <p:bldP spid="32" grpId="0"/>
      <p:bldP spid="33" grpId="0"/>
      <p:bldP spid="35" grpId="0"/>
      <p:bldGraphic spid="61"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extLst>
              <p:ext uri="{D42A27DB-BD31-4B8C-83A1-F6EECF244321}">
                <p14:modId xmlns:p14="http://schemas.microsoft.com/office/powerpoint/2010/main" val="834682389"/>
              </p:ext>
            </p:extLst>
          </p:nvPr>
        </p:nvGraphicFramePr>
        <p:xfrm>
          <a:off x="-238312" y="261609"/>
          <a:ext cx="4378480" cy="2133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nvPr>
        </p:nvGraphicFramePr>
        <p:xfrm>
          <a:off x="1752600" y="2286000"/>
          <a:ext cx="510540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extLst/>
          </p:nvPr>
        </p:nvGraphicFramePr>
        <p:xfrm>
          <a:off x="3733800" y="4419600"/>
          <a:ext cx="5334000" cy="2209800"/>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12" name="TextBox 11"/>
              <p:cNvSpPr txBox="1"/>
              <p:nvPr/>
            </p:nvSpPr>
            <p:spPr>
              <a:xfrm>
                <a:off x="3653033" y="1201078"/>
                <a:ext cx="1429687" cy="523220"/>
              </a:xfrm>
              <a:prstGeom prst="rect">
                <a:avLst/>
              </a:prstGeom>
              <a:noFill/>
            </p:spPr>
            <p:txBody>
              <a:bodyPr wrap="none" rtlCol="0">
                <a:spAutoFit/>
              </a:bodyPr>
              <a:lstStyle/>
              <a:p>
                <a:pPr eaLnBrk="0" fontAlgn="base" hangingPunct="0">
                  <a:spcBef>
                    <a:spcPct val="0"/>
                  </a:spcBef>
                  <a:spcAft>
                    <a:spcPct val="0"/>
                  </a:spcAft>
                </a:pPr>
                <a14:m>
                  <m:oMath xmlns:m="http://schemas.openxmlformats.org/officeDocument/2006/math">
                    <m:sSub>
                      <m:sSubPr>
                        <m:ctrlPr>
                          <a:rPr lang="en-US" sz="2800" i="1" smtClean="0">
                            <a:solidFill>
                              <a:srgbClr val="FFFFFF"/>
                            </a:solidFill>
                            <a:latin typeface="Cambria Math" panose="02040503050406030204" pitchFamily="18" charset="0"/>
                          </a:rPr>
                        </m:ctrlPr>
                      </m:sSubPr>
                      <m:e>
                        <m:r>
                          <a:rPr lang="en-US" sz="2800" i="1" smtClean="0">
                            <a:solidFill>
                              <a:srgbClr val="FFFFFF"/>
                            </a:solidFill>
                            <a:latin typeface="Cambria Math"/>
                            <a:ea typeface="Cambria Math"/>
                          </a:rPr>
                          <m:t>𝜇</m:t>
                        </m:r>
                      </m:e>
                      <m:sub>
                        <m:r>
                          <a:rPr lang="en-US" sz="2800" i="1" smtClean="0">
                            <a:solidFill>
                              <a:srgbClr val="FFFFFF"/>
                            </a:solidFill>
                            <a:latin typeface="Cambria Math"/>
                          </a:rPr>
                          <m:t>𝑥</m:t>
                        </m:r>
                      </m:sub>
                    </m:sSub>
                  </m:oMath>
                </a14:m>
                <a:r>
                  <a:rPr lang="en-US" sz="2800" dirty="0">
                    <a:solidFill>
                      <a:srgbClr val="FFFFFF"/>
                    </a:solidFill>
                    <a:ea typeface="ＭＳ Ｐゴシック" pitchFamily="34" charset="-128"/>
                  </a:rPr>
                  <a:t>=3.5,</a:t>
                </a:r>
              </a:p>
            </p:txBody>
          </p:sp>
        </mc:Choice>
        <mc:Fallback xmlns="">
          <p:sp>
            <p:nvSpPr>
              <p:cNvPr id="12" name="TextBox 11"/>
              <p:cNvSpPr txBox="1">
                <a:spLocks noRot="1" noChangeAspect="1" noMove="1" noResize="1" noEditPoints="1" noAdjustHandles="1" noChangeArrowheads="1" noChangeShapeType="1" noTextEdit="1"/>
              </p:cNvSpPr>
              <p:nvPr/>
            </p:nvSpPr>
            <p:spPr>
              <a:xfrm>
                <a:off x="3653033" y="1201078"/>
                <a:ext cx="1429687" cy="523220"/>
              </a:xfrm>
              <a:prstGeom prst="rect">
                <a:avLst/>
              </a:prstGeom>
              <a:blipFill rotWithShape="0">
                <a:blip r:embed="rId5"/>
                <a:stretch>
                  <a:fillRect t="-12791" r="-8085" b="-302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57200" y="3200400"/>
                <a:ext cx="1482842" cy="523220"/>
              </a:xfrm>
              <a:prstGeom prst="rect">
                <a:avLst/>
              </a:prstGeom>
              <a:noFill/>
            </p:spPr>
            <p:txBody>
              <a:bodyPr wrap="non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i="1" smtClean="0">
                              <a:solidFill>
                                <a:srgbClr val="FFFFFF"/>
                              </a:solidFill>
                              <a:latin typeface="Cambria Math" panose="02040503050406030204" pitchFamily="18" charset="0"/>
                            </a:rPr>
                          </m:ctrlPr>
                        </m:sSubPr>
                        <m:e>
                          <m:r>
                            <a:rPr lang="en-US" sz="2800" i="1" smtClean="0">
                              <a:solidFill>
                                <a:srgbClr val="FFFFFF"/>
                              </a:solidFill>
                              <a:latin typeface="Cambria Math"/>
                              <a:ea typeface="Cambria Math"/>
                            </a:rPr>
                            <m:t>𝜇</m:t>
                          </m:r>
                        </m:e>
                        <m:sub>
                          <m:acc>
                            <m:accPr>
                              <m:chr m:val="̅"/>
                              <m:ctrlPr>
                                <a:rPr lang="en-US" sz="2800" i="1" smtClean="0">
                                  <a:solidFill>
                                    <a:srgbClr val="FFFFFF"/>
                                  </a:solidFill>
                                  <a:latin typeface="Cambria Math" panose="02040503050406030204" pitchFamily="18" charset="0"/>
                                </a:rPr>
                              </m:ctrlPr>
                            </m:accPr>
                            <m:e>
                              <m:r>
                                <a:rPr lang="en-US" sz="2800" i="1" smtClean="0">
                                  <a:solidFill>
                                    <a:srgbClr val="FFFFFF"/>
                                  </a:solidFill>
                                  <a:latin typeface="Cambria Math"/>
                                </a:rPr>
                                <m:t>𝑥</m:t>
                              </m:r>
                            </m:e>
                          </m:acc>
                        </m:sub>
                      </m:sSub>
                      <m:r>
                        <a:rPr lang="en-US" sz="2800" i="1" smtClean="0">
                          <a:solidFill>
                            <a:srgbClr val="FFFFFF"/>
                          </a:solidFill>
                          <a:latin typeface="Cambria Math"/>
                        </a:rPr>
                        <m:t>=</m:t>
                      </m:r>
                      <m:sSub>
                        <m:sSubPr>
                          <m:ctrlPr>
                            <a:rPr lang="en-US" sz="2800" i="1">
                              <a:solidFill>
                                <a:srgbClr val="FFFFFF"/>
                              </a:solidFill>
                              <a:latin typeface="Cambria Math" panose="02040503050406030204" pitchFamily="18" charset="0"/>
                            </a:rPr>
                          </m:ctrlPr>
                        </m:sSubPr>
                        <m:e>
                          <m:r>
                            <a:rPr lang="en-US" sz="2800" i="1">
                              <a:solidFill>
                                <a:srgbClr val="FFFFFF"/>
                              </a:solidFill>
                              <a:latin typeface="Cambria Math"/>
                              <a:ea typeface="Cambria Math"/>
                            </a:rPr>
                            <m:t>𝜇</m:t>
                          </m:r>
                        </m:e>
                        <m:sub>
                          <m:r>
                            <a:rPr lang="en-US" sz="2800" i="1">
                              <a:solidFill>
                                <a:srgbClr val="FFFFFF"/>
                              </a:solidFill>
                              <a:latin typeface="Cambria Math"/>
                            </a:rPr>
                            <m:t>𝑥</m:t>
                          </m:r>
                        </m:sub>
                      </m:sSub>
                    </m:oMath>
                  </m:oMathPara>
                </a14:m>
                <a:endParaRPr lang="en-US" sz="2800" dirty="0">
                  <a:solidFill>
                    <a:srgbClr val="FFFFFF"/>
                  </a:solidFill>
                  <a:ea typeface="ＭＳ Ｐゴシック" pitchFamily="34" charset="-128"/>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7200" y="3200400"/>
                <a:ext cx="1482842" cy="52322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68086" y="5334000"/>
                <a:ext cx="1482842" cy="523220"/>
              </a:xfrm>
              <a:prstGeom prst="rect">
                <a:avLst/>
              </a:prstGeom>
              <a:noFill/>
            </p:spPr>
            <p:txBody>
              <a:bodyPr wrap="non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i="1" smtClean="0">
                              <a:solidFill>
                                <a:srgbClr val="FFFFFF"/>
                              </a:solidFill>
                              <a:latin typeface="Cambria Math" panose="02040503050406030204" pitchFamily="18" charset="0"/>
                            </a:rPr>
                          </m:ctrlPr>
                        </m:sSubPr>
                        <m:e>
                          <m:r>
                            <a:rPr lang="en-US" sz="2800" i="1" smtClean="0">
                              <a:solidFill>
                                <a:srgbClr val="FFFFFF"/>
                              </a:solidFill>
                              <a:latin typeface="Cambria Math"/>
                              <a:ea typeface="Cambria Math"/>
                            </a:rPr>
                            <m:t>𝜇</m:t>
                          </m:r>
                        </m:e>
                        <m:sub>
                          <m:acc>
                            <m:accPr>
                              <m:chr m:val="̅"/>
                              <m:ctrlPr>
                                <a:rPr lang="en-US" sz="2800" i="1" smtClean="0">
                                  <a:solidFill>
                                    <a:srgbClr val="FFFFFF"/>
                                  </a:solidFill>
                                  <a:latin typeface="Cambria Math" panose="02040503050406030204" pitchFamily="18" charset="0"/>
                                </a:rPr>
                              </m:ctrlPr>
                            </m:accPr>
                            <m:e>
                              <m:r>
                                <a:rPr lang="en-US" sz="2800" i="1" smtClean="0">
                                  <a:solidFill>
                                    <a:srgbClr val="FFFFFF"/>
                                  </a:solidFill>
                                  <a:latin typeface="Cambria Math"/>
                                </a:rPr>
                                <m:t>𝑥</m:t>
                              </m:r>
                            </m:e>
                          </m:acc>
                        </m:sub>
                      </m:sSub>
                      <m:r>
                        <a:rPr lang="en-US" sz="2800" i="1" smtClean="0">
                          <a:solidFill>
                            <a:srgbClr val="FFFFFF"/>
                          </a:solidFill>
                          <a:latin typeface="Cambria Math"/>
                        </a:rPr>
                        <m:t>=</m:t>
                      </m:r>
                      <m:sSub>
                        <m:sSubPr>
                          <m:ctrlPr>
                            <a:rPr lang="en-US" sz="2800" i="1">
                              <a:solidFill>
                                <a:srgbClr val="FFFFFF"/>
                              </a:solidFill>
                              <a:latin typeface="Cambria Math" panose="02040503050406030204" pitchFamily="18" charset="0"/>
                            </a:rPr>
                          </m:ctrlPr>
                        </m:sSubPr>
                        <m:e>
                          <m:r>
                            <a:rPr lang="en-US" sz="2800" i="1">
                              <a:solidFill>
                                <a:srgbClr val="FFFFFF"/>
                              </a:solidFill>
                              <a:latin typeface="Cambria Math"/>
                              <a:ea typeface="Cambria Math"/>
                            </a:rPr>
                            <m:t>𝜇</m:t>
                          </m:r>
                        </m:e>
                        <m:sub>
                          <m:r>
                            <a:rPr lang="en-US" sz="2800" i="1">
                              <a:solidFill>
                                <a:srgbClr val="FFFFFF"/>
                              </a:solidFill>
                              <a:latin typeface="Cambria Math"/>
                            </a:rPr>
                            <m:t>𝑥</m:t>
                          </m:r>
                        </m:sub>
                      </m:sSub>
                    </m:oMath>
                  </m:oMathPara>
                </a14:m>
                <a:endParaRPr lang="en-US" sz="2800" dirty="0">
                  <a:solidFill>
                    <a:srgbClr val="FFFFFF"/>
                  </a:solidFill>
                  <a:ea typeface="ＭＳ Ｐゴシック" pitchFamily="34" charset="-128"/>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68086" y="5334000"/>
                <a:ext cx="1482842" cy="52322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362200" y="5083162"/>
                <a:ext cx="1951175" cy="1024896"/>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3200" i="1" smtClean="0">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acc>
                            <m:accPr>
                              <m:chr m:val="̅"/>
                              <m:ctrlPr>
                                <a:rPr lang="en-US" altLang="en-US" sz="3200" i="1">
                                  <a:solidFill>
                                    <a:srgbClr val="FFFFFF"/>
                                  </a:solidFill>
                                  <a:latin typeface="Cambria Math" panose="02040503050406030204" pitchFamily="18" charset="0"/>
                                </a:rPr>
                              </m:ctrlPr>
                            </m:accPr>
                            <m:e>
                              <m:r>
                                <a:rPr lang="en-US" altLang="en-US" sz="3200" i="1">
                                  <a:solidFill>
                                    <a:srgbClr val="FFFFFF"/>
                                  </a:solidFill>
                                  <a:latin typeface="Cambria Math"/>
                                </a:rPr>
                                <m:t>𝑥</m:t>
                              </m:r>
                            </m:e>
                          </m:acc>
                        </m:sub>
                      </m:sSub>
                      <m:r>
                        <a:rPr lang="en-US" altLang="en-US" sz="3200">
                          <a:solidFill>
                            <a:srgbClr val="FFFFFF"/>
                          </a:solidFill>
                          <a:latin typeface="Cambria Math"/>
                        </a:rPr>
                        <m:t>=</m:t>
                      </m:r>
                      <m:f>
                        <m:fPr>
                          <m:ctrlPr>
                            <a:rPr lang="en-US" altLang="en-US" sz="3200" i="1">
                              <a:solidFill>
                                <a:srgbClr val="FFFFFF"/>
                              </a:solidFill>
                              <a:latin typeface="Cambria Math" panose="02040503050406030204" pitchFamily="18" charset="0"/>
                            </a:rPr>
                          </m:ctrlPr>
                        </m:fPr>
                        <m:num>
                          <m:sSub>
                            <m:sSubPr>
                              <m:ctrlPr>
                                <a:rPr lang="en-US" altLang="en-US" sz="3200" i="1">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r>
                                <a:rPr lang="en-US" altLang="en-US" sz="3200" i="1">
                                  <a:solidFill>
                                    <a:srgbClr val="FFFFFF"/>
                                  </a:solidFill>
                                  <a:latin typeface="Cambria Math"/>
                                </a:rPr>
                                <m:t>𝑥</m:t>
                              </m:r>
                            </m:sub>
                          </m:sSub>
                        </m:num>
                        <m:den>
                          <m:rad>
                            <m:radPr>
                              <m:degHide m:val="on"/>
                              <m:ctrlPr>
                                <a:rPr lang="en-US" altLang="en-US" sz="3200" i="1">
                                  <a:solidFill>
                                    <a:srgbClr val="FFFFFF"/>
                                  </a:solidFill>
                                  <a:latin typeface="Cambria Math" panose="02040503050406030204" pitchFamily="18" charset="0"/>
                                </a:rPr>
                              </m:ctrlPr>
                            </m:radPr>
                            <m:deg/>
                            <m:e>
                              <m:r>
                                <a:rPr lang="en-US" altLang="en-US" sz="3200" smtClean="0">
                                  <a:solidFill>
                                    <a:srgbClr val="FFFFFF"/>
                                  </a:solidFill>
                                  <a:latin typeface="Cambria Math"/>
                                </a:rPr>
                                <m:t>10</m:t>
                              </m:r>
                            </m:e>
                          </m:rad>
                        </m:den>
                      </m:f>
                    </m:oMath>
                  </m:oMathPara>
                </a14:m>
                <a:endParaRPr lang="en-US" sz="3200" dirty="0">
                  <a:solidFill>
                    <a:srgbClr val="FFFFFF"/>
                  </a:solidFill>
                  <a:ea typeface="ＭＳ Ｐゴシック" pitchFamily="34" charset="-128"/>
                </a:endParaRPr>
              </a:p>
            </p:txBody>
          </p:sp>
        </mc:Choice>
        <mc:Fallback xmlns="">
          <p:sp>
            <p:nvSpPr>
              <p:cNvPr id="15" name="Rectangle 14"/>
              <p:cNvSpPr>
                <a:spLocks noRot="1" noChangeAspect="1" noMove="1" noResize="1" noEditPoints="1" noAdjustHandles="1" noChangeArrowheads="1" noChangeShapeType="1" noTextEdit="1"/>
              </p:cNvSpPr>
              <p:nvPr/>
            </p:nvSpPr>
            <p:spPr>
              <a:xfrm>
                <a:off x="2362200" y="5083162"/>
                <a:ext cx="1951175" cy="1024896"/>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075335" y="2949562"/>
                <a:ext cx="1723549" cy="1024896"/>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3200" i="1" smtClean="0">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acc>
                            <m:accPr>
                              <m:chr m:val="̅"/>
                              <m:ctrlPr>
                                <a:rPr lang="en-US" altLang="en-US" sz="3200" i="1">
                                  <a:solidFill>
                                    <a:srgbClr val="FFFFFF"/>
                                  </a:solidFill>
                                  <a:latin typeface="Cambria Math" panose="02040503050406030204" pitchFamily="18" charset="0"/>
                                </a:rPr>
                              </m:ctrlPr>
                            </m:accPr>
                            <m:e>
                              <m:r>
                                <a:rPr lang="en-US" altLang="en-US" sz="3200" i="1">
                                  <a:solidFill>
                                    <a:srgbClr val="FFFFFF"/>
                                  </a:solidFill>
                                  <a:latin typeface="Cambria Math"/>
                                </a:rPr>
                                <m:t>𝑥</m:t>
                              </m:r>
                            </m:e>
                          </m:acc>
                        </m:sub>
                      </m:sSub>
                      <m:r>
                        <a:rPr lang="en-US" altLang="en-US" sz="3200">
                          <a:solidFill>
                            <a:srgbClr val="FFFFFF"/>
                          </a:solidFill>
                          <a:latin typeface="Cambria Math"/>
                        </a:rPr>
                        <m:t>=</m:t>
                      </m:r>
                      <m:f>
                        <m:fPr>
                          <m:ctrlPr>
                            <a:rPr lang="en-US" altLang="en-US" sz="3200" i="1">
                              <a:solidFill>
                                <a:srgbClr val="FFFFFF"/>
                              </a:solidFill>
                              <a:latin typeface="Cambria Math" panose="02040503050406030204" pitchFamily="18" charset="0"/>
                            </a:rPr>
                          </m:ctrlPr>
                        </m:fPr>
                        <m:num>
                          <m:sSub>
                            <m:sSubPr>
                              <m:ctrlPr>
                                <a:rPr lang="en-US" altLang="en-US" sz="3200" i="1">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r>
                                <a:rPr lang="en-US" altLang="en-US" sz="3200" i="1">
                                  <a:solidFill>
                                    <a:srgbClr val="FFFFFF"/>
                                  </a:solidFill>
                                  <a:latin typeface="Cambria Math"/>
                                </a:rPr>
                                <m:t>𝑥</m:t>
                              </m:r>
                            </m:sub>
                          </m:sSub>
                        </m:num>
                        <m:den>
                          <m:rad>
                            <m:radPr>
                              <m:degHide m:val="on"/>
                              <m:ctrlPr>
                                <a:rPr lang="en-US" altLang="en-US" sz="3200" i="1">
                                  <a:solidFill>
                                    <a:srgbClr val="FFFFFF"/>
                                  </a:solidFill>
                                  <a:latin typeface="Cambria Math" panose="02040503050406030204" pitchFamily="18" charset="0"/>
                                </a:rPr>
                              </m:ctrlPr>
                            </m:radPr>
                            <m:deg/>
                            <m:e>
                              <m:r>
                                <a:rPr lang="en-US" altLang="en-US" sz="3200" smtClean="0">
                                  <a:solidFill>
                                    <a:srgbClr val="FFFFFF"/>
                                  </a:solidFill>
                                  <a:latin typeface="Cambria Math"/>
                                </a:rPr>
                                <m:t>2</m:t>
                              </m:r>
                            </m:e>
                          </m:rad>
                        </m:den>
                      </m:f>
                    </m:oMath>
                  </m:oMathPara>
                </a14:m>
                <a:endParaRPr lang="en-US" sz="3200" dirty="0">
                  <a:solidFill>
                    <a:srgbClr val="FFFFFF"/>
                  </a:solidFill>
                  <a:ea typeface="ＭＳ Ｐゴシック" pitchFamily="34" charset="-128"/>
                </a:endParaRPr>
              </a:p>
            </p:txBody>
          </p:sp>
        </mc:Choice>
        <mc:Fallback xmlns="">
          <p:sp>
            <p:nvSpPr>
              <p:cNvPr id="16" name="Rectangle 15"/>
              <p:cNvSpPr>
                <a:spLocks noRot="1" noChangeAspect="1" noMove="1" noResize="1" noEditPoints="1" noAdjustHandles="1" noChangeArrowheads="1" noChangeShapeType="1" noTextEdit="1"/>
              </p:cNvSpPr>
              <p:nvPr/>
            </p:nvSpPr>
            <p:spPr>
              <a:xfrm>
                <a:off x="6075335" y="2949562"/>
                <a:ext cx="1723549" cy="102489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973716" y="1102717"/>
                <a:ext cx="692241" cy="584775"/>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3200" i="1" smtClean="0">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r>
                            <a:rPr lang="en-US" altLang="en-US" sz="3200" i="1" smtClean="0">
                              <a:solidFill>
                                <a:srgbClr val="FFFFFF"/>
                              </a:solidFill>
                              <a:latin typeface="Cambria Math"/>
                              <a:ea typeface="Cambria Math"/>
                            </a:rPr>
                            <m:t>𝑥</m:t>
                          </m:r>
                        </m:sub>
                      </m:sSub>
                    </m:oMath>
                  </m:oMathPara>
                </a14:m>
                <a:endParaRPr lang="en-US" sz="3200" i="1" dirty="0">
                  <a:solidFill>
                    <a:srgbClr val="FFFFFF"/>
                  </a:solidFill>
                  <a:ea typeface="ＭＳ Ｐゴシック" pitchFamily="34" charset="-128"/>
                </a:endParaRPr>
              </a:p>
            </p:txBody>
          </p:sp>
        </mc:Choice>
        <mc:Fallback xmlns="">
          <p:sp>
            <p:nvSpPr>
              <p:cNvPr id="17" name="Rectangle 16"/>
              <p:cNvSpPr>
                <a:spLocks noRot="1" noChangeAspect="1" noMove="1" noResize="1" noEditPoints="1" noAdjustHandles="1" noChangeArrowheads="1" noChangeShapeType="1" noTextEdit="1"/>
              </p:cNvSpPr>
              <p:nvPr/>
            </p:nvSpPr>
            <p:spPr>
              <a:xfrm>
                <a:off x="4973716" y="1102717"/>
                <a:ext cx="692241" cy="584775"/>
              </a:xfrm>
              <a:prstGeom prst="rect">
                <a:avLst/>
              </a:prstGeom>
              <a:blipFill rotWithShape="0">
                <a:blip r:embed="rId10"/>
                <a:stretch>
                  <a:fillRect/>
                </a:stretch>
              </a:blipFill>
            </p:spPr>
            <p:txBody>
              <a:bodyPr/>
              <a:lstStyle/>
              <a:p>
                <a:r>
                  <a:rPr lang="en-US">
                    <a:noFill/>
                  </a:rPr>
                  <a:t> </a:t>
                </a:r>
              </a:p>
            </p:txBody>
          </p:sp>
        </mc:Fallback>
      </mc:AlternateContent>
      <p:sp>
        <p:nvSpPr>
          <p:cNvPr id="2" name="TextBox 1"/>
          <p:cNvSpPr txBox="1"/>
          <p:nvPr/>
        </p:nvSpPr>
        <p:spPr>
          <a:xfrm>
            <a:off x="4689520" y="101680"/>
            <a:ext cx="4267200" cy="1077218"/>
          </a:xfrm>
          <a:prstGeom prst="rect">
            <a:avLst/>
          </a:prstGeom>
          <a:noFill/>
        </p:spPr>
        <p:txBody>
          <a:bodyPr wrap="square" rtlCol="0">
            <a:spAutoFit/>
          </a:bodyPr>
          <a:lstStyle/>
          <a:p>
            <a:pPr algn="ctr" eaLnBrk="0" fontAlgn="base" hangingPunct="0">
              <a:spcBef>
                <a:spcPct val="0"/>
              </a:spcBef>
              <a:spcAft>
                <a:spcPct val="0"/>
              </a:spcAft>
            </a:pPr>
            <a:r>
              <a:rPr lang="en-US" sz="3200" dirty="0">
                <a:solidFill>
                  <a:srgbClr val="FFFFFF"/>
                </a:solidFill>
                <a:ea typeface="ＭＳ Ｐゴシック" pitchFamily="34" charset="-128"/>
              </a:rPr>
              <a:t>THE CENTRAL LIMIT THEOREM!!!</a:t>
            </a:r>
          </a:p>
        </p:txBody>
      </p:sp>
    </p:spTree>
    <p:extLst>
      <p:ext uri="{BB962C8B-B14F-4D97-AF65-F5344CB8AC3E}">
        <p14:creationId xmlns:p14="http://schemas.microsoft.com/office/powerpoint/2010/main" val="286423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1" grpId="0">
        <p:bldAsOne/>
      </p:bldGraphic>
      <p:bldP spid="13" grpId="0"/>
      <p:bldP spid="14" grpId="0"/>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defRPr/>
            </a:pPr>
            <a:r>
              <a:rPr lang="en-US" sz="4000">
                <a:ea typeface="+mj-ea"/>
              </a:rPr>
              <a:t>CENTRAL LIMIT THEOREM Cont.</a:t>
            </a:r>
          </a:p>
        </p:txBody>
      </p:sp>
      <mc:AlternateContent xmlns:mc="http://schemas.openxmlformats.org/markup-compatibility/2006" xmlns:a14="http://schemas.microsoft.com/office/drawing/2010/main">
        <mc:Choice Requires="a14">
          <p:sp>
            <p:nvSpPr>
              <p:cNvPr id="8196" name="Rectangle 4"/>
              <p:cNvSpPr>
                <a:spLocks noChangeArrowheads="1"/>
              </p:cNvSpPr>
              <p:nvPr/>
            </p:nvSpPr>
            <p:spPr bwMode="auto">
              <a:xfrm>
                <a:off x="533400" y="1828799"/>
                <a:ext cx="8153400" cy="1600201"/>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37931725" indent="-37474525">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eaLnBrk="0" fontAlgn="base" hangingPunct="0">
                  <a:spcBef>
                    <a:spcPct val="30000"/>
                  </a:spcBef>
                  <a:spcAft>
                    <a:spcPct val="30000"/>
                  </a:spcAft>
                  <a:buClrTx/>
                  <a:buSzTx/>
                  <a:buFontTx/>
                  <a:buNone/>
                </a:pPr>
                <a:r>
                  <a:rPr lang="en-US" altLang="en-US" sz="2800" b="1" dirty="0">
                    <a:solidFill>
                      <a:srgbClr val="FFFFFF"/>
                    </a:solidFill>
                    <a:latin typeface="Arial" pitchFamily="34" charset="0"/>
                  </a:rPr>
                  <a:t>1. The distribution of sample </a:t>
                </a:r>
                <a14:m>
                  <m:oMath xmlns:m="http://schemas.openxmlformats.org/officeDocument/2006/math">
                    <m:acc>
                      <m:accPr>
                        <m:chr m:val="̅"/>
                        <m:ctrlPr>
                          <a:rPr lang="en-US" altLang="en-US" sz="2800" b="1" i="1" smtClean="0">
                            <a:solidFill>
                              <a:srgbClr val="FFFFFF"/>
                            </a:solidFill>
                            <a:latin typeface="Cambria Math" panose="02040503050406030204" pitchFamily="18" charset="0"/>
                          </a:rPr>
                        </m:ctrlPr>
                      </m:accPr>
                      <m:e>
                        <m:r>
                          <a:rPr lang="en-US" altLang="en-US" sz="2800" b="1" i="1" smtClean="0">
                            <a:solidFill>
                              <a:srgbClr val="FFFFFF"/>
                            </a:solidFill>
                            <a:latin typeface="Cambria Math" panose="02040503050406030204" pitchFamily="18" charset="0"/>
                          </a:rPr>
                          <m:t>𝒙</m:t>
                        </m:r>
                      </m:e>
                    </m:acc>
                  </m:oMath>
                </a14:m>
                <a:r>
                  <a:rPr lang="en-US" altLang="en-US" sz="2800" b="1" i="1" dirty="0">
                    <a:solidFill>
                      <a:srgbClr val="FFFFFF"/>
                    </a:solidFill>
                    <a:latin typeface="Arial" pitchFamily="34" charset="0"/>
                  </a:rPr>
                  <a:t>’s</a:t>
                </a:r>
                <a:r>
                  <a:rPr lang="en-US" altLang="en-US" sz="2800" b="1" dirty="0">
                    <a:solidFill>
                      <a:srgbClr val="FFFFFF"/>
                    </a:solidFill>
                    <a:latin typeface="Arial" pitchFamily="34" charset="0"/>
                  </a:rPr>
                  <a:t> will, as the sample size increases, approach a </a:t>
                </a:r>
                <a:r>
                  <a:rPr lang="en-US" altLang="en-US" sz="2800" b="1" dirty="0">
                    <a:solidFill>
                      <a:srgbClr val="FFCC00"/>
                    </a:solidFill>
                    <a:latin typeface="Arial" pitchFamily="34" charset="0"/>
                  </a:rPr>
                  <a:t>normal</a:t>
                </a:r>
                <a:r>
                  <a:rPr lang="en-US" altLang="en-US" sz="2800" b="1" dirty="0">
                    <a:solidFill>
                      <a:srgbClr val="FFFFFF"/>
                    </a:solidFill>
                    <a:latin typeface="Arial" pitchFamily="34" charset="0"/>
                  </a:rPr>
                  <a:t> distribution.</a:t>
                </a:r>
              </a:p>
            </p:txBody>
          </p:sp>
        </mc:Choice>
        <mc:Fallback xmlns="">
          <p:sp>
            <p:nvSpPr>
              <p:cNvPr id="8196" name="Rectangle 4"/>
              <p:cNvSpPr>
                <a:spLocks noRot="1" noChangeAspect="1" noMove="1" noResize="1" noEditPoints="1" noAdjustHandles="1" noChangeArrowheads="1" noChangeShapeType="1" noTextEdit="1"/>
              </p:cNvSpPr>
              <p:nvPr/>
            </p:nvSpPr>
            <p:spPr bwMode="auto">
              <a:xfrm>
                <a:off x="533400" y="1828799"/>
                <a:ext cx="8153400" cy="1600201"/>
              </a:xfrm>
              <a:prstGeom prst="rect">
                <a:avLst/>
              </a:prstGeom>
              <a:blipFill>
                <a:blip r:embed="rId2"/>
                <a:stretch>
                  <a:fillRect l="-1571" t="-41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4">
                <a:extLst>
                  <a:ext uri="{FF2B5EF4-FFF2-40B4-BE49-F238E27FC236}">
                    <a16:creationId xmlns:a16="http://schemas.microsoft.com/office/drawing/2014/main" id="{16EB3291-709C-4F62-A4FA-A2FB0A547919}"/>
                  </a:ext>
                </a:extLst>
              </p:cNvPr>
              <p:cNvSpPr>
                <a:spLocks noChangeArrowheads="1"/>
              </p:cNvSpPr>
              <p:nvPr/>
            </p:nvSpPr>
            <p:spPr bwMode="auto">
              <a:xfrm>
                <a:off x="533400" y="5029200"/>
                <a:ext cx="8153400" cy="1133476"/>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37931725" indent="-37474525">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eaLnBrk="0" fontAlgn="base" hangingPunct="0">
                  <a:spcBef>
                    <a:spcPct val="30000"/>
                  </a:spcBef>
                  <a:spcAft>
                    <a:spcPct val="30000"/>
                  </a:spcAft>
                  <a:buClrTx/>
                  <a:buSzTx/>
                  <a:buFontTx/>
                  <a:buNone/>
                </a:pPr>
                <a:r>
                  <a:rPr lang="en-US" altLang="en-US" sz="2800" b="1" dirty="0">
                    <a:solidFill>
                      <a:srgbClr val="FFFFFF"/>
                    </a:solidFill>
                    <a:latin typeface="Arial" pitchFamily="34" charset="0"/>
                  </a:rPr>
                  <a:t>3. The standard deviation of the distribution of sample means is </a:t>
                </a:r>
                <a14:m>
                  <m:oMath xmlns:m="http://schemas.openxmlformats.org/officeDocument/2006/math">
                    <m:f>
                      <m:fPr>
                        <m:ctrlPr>
                          <a:rPr lang="en-US" altLang="en-US" sz="2800" b="1" i="1" smtClean="0">
                            <a:solidFill>
                              <a:srgbClr val="FFFFFF"/>
                            </a:solidFill>
                            <a:latin typeface="Cambria Math" panose="02040503050406030204" pitchFamily="18" charset="0"/>
                          </a:rPr>
                        </m:ctrlPr>
                      </m:fPr>
                      <m:num>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𝝈</m:t>
                            </m:r>
                          </m:e>
                          <m:sub>
                            <m:r>
                              <a:rPr lang="en-US" altLang="en-US" sz="2800" b="1" i="1" smtClean="0">
                                <a:solidFill>
                                  <a:srgbClr val="FFFFFF"/>
                                </a:solidFill>
                                <a:latin typeface="Cambria Math" panose="02040503050406030204" pitchFamily="18" charset="0"/>
                              </a:rPr>
                              <m:t>𝒙</m:t>
                            </m:r>
                          </m:sub>
                        </m:sSub>
                      </m:num>
                      <m:den>
                        <m:rad>
                          <m:radPr>
                            <m:degHide m:val="on"/>
                            <m:ctrlPr>
                              <a:rPr lang="en-US" altLang="en-US" sz="2800" b="1" i="1" smtClean="0">
                                <a:solidFill>
                                  <a:srgbClr val="FFFFFF"/>
                                </a:solidFill>
                                <a:latin typeface="Cambria Math" panose="02040503050406030204" pitchFamily="18" charset="0"/>
                              </a:rPr>
                            </m:ctrlPr>
                          </m:radPr>
                          <m:deg/>
                          <m:e>
                            <m:r>
                              <a:rPr lang="en-US" altLang="en-US" sz="2800" b="1" i="1" smtClean="0">
                                <a:solidFill>
                                  <a:srgbClr val="FFFFFF"/>
                                </a:solidFill>
                                <a:latin typeface="Cambria Math" panose="02040503050406030204" pitchFamily="18" charset="0"/>
                              </a:rPr>
                              <m:t>𝒏</m:t>
                            </m:r>
                          </m:e>
                        </m:rad>
                      </m:den>
                    </m:f>
                  </m:oMath>
                </a14:m>
                <a:r>
                  <a:rPr lang="en-US" altLang="en-US" sz="2800" b="1" dirty="0">
                    <a:solidFill>
                      <a:srgbClr val="FFFFFF"/>
                    </a:solidFill>
                    <a:latin typeface="Symbol" pitchFamily="18" charset="2"/>
                  </a:rPr>
                  <a:t>.  </a:t>
                </a:r>
                <a14:m>
                  <m:oMath xmlns:m="http://schemas.openxmlformats.org/officeDocument/2006/math">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𝝈</m:t>
                        </m:r>
                      </m:e>
                      <m:sub>
                        <m:acc>
                          <m:accPr>
                            <m:chr m:val="̅"/>
                            <m:ctrlPr>
                              <a:rPr lang="en-US" altLang="en-US" sz="2800" b="1" i="1" smtClean="0">
                                <a:solidFill>
                                  <a:srgbClr val="FFFFFF"/>
                                </a:solidFill>
                                <a:latin typeface="Cambria Math" panose="02040503050406030204" pitchFamily="18" charset="0"/>
                              </a:rPr>
                            </m:ctrlPr>
                          </m:accPr>
                          <m:e>
                            <m:r>
                              <a:rPr lang="en-US" altLang="en-US" sz="2800" b="1" i="1" smtClean="0">
                                <a:solidFill>
                                  <a:srgbClr val="FFFFFF"/>
                                </a:solidFill>
                                <a:latin typeface="Cambria Math" panose="02040503050406030204" pitchFamily="18" charset="0"/>
                              </a:rPr>
                              <m:t>𝒙</m:t>
                            </m:r>
                          </m:e>
                        </m:acc>
                      </m:sub>
                    </m:sSub>
                    <m:r>
                      <a:rPr lang="en-US" altLang="en-US" sz="2800" b="1" i="1" smtClean="0">
                        <a:solidFill>
                          <a:srgbClr val="FFFFFF"/>
                        </a:solidFill>
                        <a:latin typeface="Cambria Math" panose="02040503050406030204" pitchFamily="18" charset="0"/>
                      </a:rPr>
                      <m:t>=</m:t>
                    </m:r>
                    <m:f>
                      <m:fPr>
                        <m:ctrlPr>
                          <a:rPr lang="en-US" altLang="en-US" sz="2800" b="1" i="1" smtClean="0">
                            <a:solidFill>
                              <a:srgbClr val="FFFFFF"/>
                            </a:solidFill>
                            <a:latin typeface="Cambria Math" panose="02040503050406030204" pitchFamily="18" charset="0"/>
                          </a:rPr>
                        </m:ctrlPr>
                      </m:fPr>
                      <m:num>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𝝈</m:t>
                            </m:r>
                          </m:e>
                          <m:sub>
                            <m:r>
                              <a:rPr lang="en-US" altLang="en-US" sz="2800" b="1" i="1" smtClean="0">
                                <a:solidFill>
                                  <a:srgbClr val="FFFFFF"/>
                                </a:solidFill>
                                <a:latin typeface="Cambria Math" panose="02040503050406030204" pitchFamily="18" charset="0"/>
                              </a:rPr>
                              <m:t>𝒙</m:t>
                            </m:r>
                          </m:sub>
                        </m:sSub>
                      </m:num>
                      <m:den>
                        <m:rad>
                          <m:radPr>
                            <m:degHide m:val="on"/>
                            <m:ctrlPr>
                              <a:rPr lang="en-US" altLang="en-US" sz="2800" b="1" i="1" smtClean="0">
                                <a:solidFill>
                                  <a:srgbClr val="FFFFFF"/>
                                </a:solidFill>
                                <a:latin typeface="Cambria Math" panose="02040503050406030204" pitchFamily="18" charset="0"/>
                              </a:rPr>
                            </m:ctrlPr>
                          </m:radPr>
                          <m:deg/>
                          <m:e>
                            <m:r>
                              <a:rPr lang="en-US" altLang="en-US" sz="2800" b="1" i="1" smtClean="0">
                                <a:solidFill>
                                  <a:srgbClr val="FFFFFF"/>
                                </a:solidFill>
                                <a:latin typeface="Cambria Math" panose="02040503050406030204" pitchFamily="18" charset="0"/>
                              </a:rPr>
                              <m:t>𝒏</m:t>
                            </m:r>
                          </m:e>
                        </m:rad>
                      </m:den>
                    </m:f>
                  </m:oMath>
                </a14:m>
                <a:r>
                  <a:rPr lang="en-US" altLang="en-US" sz="2800" b="1" dirty="0">
                    <a:solidFill>
                      <a:srgbClr val="FFFFFF"/>
                    </a:solidFill>
                    <a:latin typeface="Symbol" pitchFamily="18" charset="2"/>
                  </a:rPr>
                  <a:t> </a:t>
                </a:r>
                <a:r>
                  <a:rPr lang="en-US" altLang="en-US" sz="3600" b="1" dirty="0">
                    <a:solidFill>
                      <a:srgbClr val="FFFFFF"/>
                    </a:solidFill>
                    <a:latin typeface="Symbol" pitchFamily="18" charset="2"/>
                  </a:rPr>
                  <a:t></a:t>
                </a:r>
                <a:endParaRPr lang="en-US" altLang="en-US" sz="2800" b="1" dirty="0">
                  <a:solidFill>
                    <a:srgbClr val="FFFFFF"/>
                  </a:solidFill>
                  <a:latin typeface="Arial" pitchFamily="34" charset="0"/>
                </a:endParaRPr>
              </a:p>
              <a:p>
                <a:pPr eaLnBrk="0" fontAlgn="base" latinLnBrk="1" hangingPunct="0">
                  <a:spcBef>
                    <a:spcPct val="30000"/>
                  </a:spcBef>
                  <a:spcAft>
                    <a:spcPct val="30000"/>
                  </a:spcAft>
                  <a:buClrTx/>
                  <a:buSzTx/>
                  <a:buFontTx/>
                  <a:buNone/>
                </a:pPr>
                <a:endParaRPr lang="en-US" altLang="en-US" sz="2800" b="1" dirty="0">
                  <a:solidFill>
                    <a:srgbClr val="FFFFFF"/>
                  </a:solidFill>
                  <a:latin typeface="Arial" pitchFamily="34" charset="0"/>
                </a:endParaRPr>
              </a:p>
            </p:txBody>
          </p:sp>
        </mc:Choice>
        <mc:Fallback xmlns="">
          <p:sp>
            <p:nvSpPr>
              <p:cNvPr id="4" name="Rectangle 4">
                <a:extLst>
                  <a:ext uri="{FF2B5EF4-FFF2-40B4-BE49-F238E27FC236}">
                    <a16:creationId xmlns:a16="http://schemas.microsoft.com/office/drawing/2014/main" id="{16EB3291-709C-4F62-A4FA-A2FB0A547919}"/>
                  </a:ext>
                </a:extLst>
              </p:cNvPr>
              <p:cNvSpPr>
                <a:spLocks noRot="1" noChangeAspect="1" noMove="1" noResize="1" noEditPoints="1" noAdjustHandles="1" noChangeArrowheads="1" noChangeShapeType="1" noTextEdit="1"/>
              </p:cNvSpPr>
              <p:nvPr/>
            </p:nvSpPr>
            <p:spPr bwMode="auto">
              <a:xfrm>
                <a:off x="533400" y="5029200"/>
                <a:ext cx="8153400" cy="1133476"/>
              </a:xfrm>
              <a:prstGeom prst="rect">
                <a:avLst/>
              </a:prstGeom>
              <a:blipFill>
                <a:blip r:embed="rId3"/>
                <a:stretch>
                  <a:fillRect l="-1571" t="-5914" r="-1272" b="-1075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2936940-6DD6-40EF-95FF-BBF63A261EA9}"/>
                  </a:ext>
                </a:extLst>
              </p:cNvPr>
              <p:cNvSpPr>
                <a:spLocks noChangeArrowheads="1"/>
              </p:cNvSpPr>
              <p:nvPr/>
            </p:nvSpPr>
            <p:spPr bwMode="auto">
              <a:xfrm>
                <a:off x="533400" y="3552824"/>
                <a:ext cx="8153400" cy="1542829"/>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37931725" indent="-37474525">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eaLnBrk="0" fontAlgn="base" hangingPunct="0">
                  <a:spcBef>
                    <a:spcPct val="30000"/>
                  </a:spcBef>
                  <a:spcAft>
                    <a:spcPct val="30000"/>
                  </a:spcAft>
                  <a:buClrTx/>
                  <a:buSzTx/>
                  <a:buFontTx/>
                  <a:buNone/>
                </a:pPr>
                <a:r>
                  <a:rPr lang="en-US" altLang="en-US" sz="2800" b="1" dirty="0">
                    <a:solidFill>
                      <a:srgbClr val="FFFFFF"/>
                    </a:solidFill>
                    <a:latin typeface="Arial" pitchFamily="34" charset="0"/>
                  </a:rPr>
                  <a:t>2. The mean of the sample means is the  population mean </a:t>
                </a:r>
                <a:r>
                  <a:rPr lang="en-US" altLang="en-US" sz="2800" b="1" i="1" dirty="0">
                    <a:solidFill>
                      <a:srgbClr val="FFFFFF"/>
                    </a:solidFill>
                    <a:latin typeface="Arial" pitchFamily="34" charset="0"/>
                  </a:rPr>
                  <a:t>µ</a:t>
                </a:r>
                <a:r>
                  <a:rPr lang="en-US" altLang="en-US" sz="2800" b="1" dirty="0">
                    <a:solidFill>
                      <a:srgbClr val="FFFFFF"/>
                    </a:solidFill>
                    <a:latin typeface="Arial" pitchFamily="34" charset="0"/>
                  </a:rPr>
                  <a:t>.  </a:t>
                </a:r>
                <a14:m>
                  <m:oMath xmlns:m="http://schemas.openxmlformats.org/officeDocument/2006/math">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𝝁</m:t>
                        </m:r>
                      </m:e>
                      <m:sub>
                        <m:acc>
                          <m:accPr>
                            <m:chr m:val="̅"/>
                            <m:ctrlPr>
                              <a:rPr lang="en-US" altLang="en-US" sz="2800" b="1" i="1" smtClean="0">
                                <a:solidFill>
                                  <a:srgbClr val="FFFFFF"/>
                                </a:solidFill>
                                <a:latin typeface="Cambria Math" panose="02040503050406030204" pitchFamily="18" charset="0"/>
                              </a:rPr>
                            </m:ctrlPr>
                          </m:accPr>
                          <m:e>
                            <m:r>
                              <a:rPr lang="en-US" altLang="en-US" sz="2800" b="1" i="1" smtClean="0">
                                <a:solidFill>
                                  <a:srgbClr val="FFFFFF"/>
                                </a:solidFill>
                                <a:latin typeface="Cambria Math" panose="02040503050406030204" pitchFamily="18" charset="0"/>
                              </a:rPr>
                              <m:t>𝒙</m:t>
                            </m:r>
                          </m:e>
                        </m:acc>
                      </m:sub>
                    </m:sSub>
                    <m:r>
                      <a:rPr lang="en-US" altLang="en-US" sz="2800" b="1" i="1" smtClean="0">
                        <a:solidFill>
                          <a:srgbClr val="FFFFFF"/>
                        </a:solidFill>
                        <a:latin typeface="Cambria Math" panose="02040503050406030204" pitchFamily="18" charset="0"/>
                      </a:rPr>
                      <m:t>=</m:t>
                    </m:r>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𝝁</m:t>
                        </m:r>
                      </m:e>
                      <m:sub>
                        <m:r>
                          <a:rPr lang="en-US" altLang="en-US" sz="2800" b="1" i="1" smtClean="0">
                            <a:solidFill>
                              <a:srgbClr val="FFFFFF"/>
                            </a:solidFill>
                            <a:latin typeface="Cambria Math" panose="02040503050406030204" pitchFamily="18" charset="0"/>
                          </a:rPr>
                          <m:t>𝒙</m:t>
                        </m:r>
                      </m:sub>
                    </m:sSub>
                  </m:oMath>
                </a14:m>
                <a:endParaRPr lang="en-US" altLang="en-US" sz="2800" b="1" dirty="0">
                  <a:solidFill>
                    <a:srgbClr val="FFFFFF"/>
                  </a:solidFill>
                  <a:latin typeface="Arial" pitchFamily="34" charset="0"/>
                </a:endParaRPr>
              </a:p>
            </p:txBody>
          </p:sp>
        </mc:Choice>
        <mc:Fallback xmlns="">
          <p:sp>
            <p:nvSpPr>
              <p:cNvPr id="5" name="Rectangle 4">
                <a:extLst>
                  <a:ext uri="{FF2B5EF4-FFF2-40B4-BE49-F238E27FC236}">
                    <a16:creationId xmlns:a16="http://schemas.microsoft.com/office/drawing/2014/main" id="{62936940-6DD6-40EF-95FF-BBF63A261EA9}"/>
                  </a:ext>
                </a:extLst>
              </p:cNvPr>
              <p:cNvSpPr>
                <a:spLocks noRot="1" noChangeAspect="1" noMove="1" noResize="1" noEditPoints="1" noAdjustHandles="1" noChangeArrowheads="1" noChangeShapeType="1" noTextEdit="1"/>
              </p:cNvSpPr>
              <p:nvPr/>
            </p:nvSpPr>
            <p:spPr bwMode="auto">
              <a:xfrm>
                <a:off x="533400" y="3552824"/>
                <a:ext cx="8153400" cy="1542829"/>
              </a:xfrm>
              <a:prstGeom prst="rect">
                <a:avLst/>
              </a:prstGeom>
              <a:blipFill>
                <a:blip r:embed="rId4"/>
                <a:stretch>
                  <a:fillRect l="-1571" t="-43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20476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About that known </a:t>
                </a:r>
                <a14:m>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3635" b="-226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13</a:t>
            </a:fld>
            <a:endParaRPr lang="en-US"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7681953-80C2-4231-BB0F-7D45A666F81A}"/>
                  </a:ext>
                </a:extLst>
              </p:cNvPr>
              <p:cNvSpPr txBox="1">
                <a:spLocks/>
              </p:cNvSpPr>
              <p:nvPr/>
            </p:nvSpPr>
            <p:spPr>
              <a:xfrm>
                <a:off x="373552" y="1870713"/>
                <a:ext cx="7543802" cy="54863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So far, we have treated the population standard deviation, </a:t>
                </a:r>
                <a14:m>
                  <m:oMath xmlns:m="http://schemas.openxmlformats.org/officeDocument/2006/math">
                    <m:r>
                      <a:rPr lang="en-US" i="1" smtClean="0">
                        <a:latin typeface="Cambria Math" charset="0"/>
                        <a:ea typeface="Cambria Math" charset="0"/>
                        <a:cs typeface="Cambria Math" charset="0"/>
                      </a:rPr>
                      <m:t>𝜎</m:t>
                    </m:r>
                  </m:oMath>
                </a14:m>
                <a:r>
                  <a:rPr lang="en-US" dirty="0"/>
                  <a:t>, as </a:t>
                </a:r>
                <a:r>
                  <a:rPr lang="en-US" dirty="0">
                    <a:solidFill>
                      <a:srgbClr val="FF0000"/>
                    </a:solidFill>
                  </a:rPr>
                  <a:t>known</a:t>
                </a:r>
                <a:r>
                  <a:rPr lang="en-US" dirty="0">
                    <a:solidFill>
                      <a:srgbClr val="000000"/>
                    </a:solidFill>
                  </a:rPr>
                  <a:t>.</a:t>
                </a:r>
              </a:p>
            </p:txBody>
          </p:sp>
        </mc:Choice>
        <mc:Fallback xmlns="">
          <p:sp>
            <p:nvSpPr>
              <p:cNvPr id="5" name="Content Placeholder 2">
                <a:extLst>
                  <a:ext uri="{FF2B5EF4-FFF2-40B4-BE49-F238E27FC236}">
                    <a16:creationId xmlns:a16="http://schemas.microsoft.com/office/drawing/2014/main" id="{07681953-80C2-4231-BB0F-7D45A666F81A}"/>
                  </a:ext>
                </a:extLst>
              </p:cNvPr>
              <p:cNvSpPr txBox="1">
                <a:spLocks noRot="1" noChangeAspect="1" noMove="1" noResize="1" noEditPoints="1" noAdjustHandles="1" noChangeArrowheads="1" noChangeShapeType="1" noTextEdit="1"/>
              </p:cNvSpPr>
              <p:nvPr/>
            </p:nvSpPr>
            <p:spPr>
              <a:xfrm>
                <a:off x="373552" y="1870713"/>
                <a:ext cx="7543802" cy="548637"/>
              </a:xfrm>
              <a:prstGeom prst="rect">
                <a:avLst/>
              </a:prstGeom>
              <a:blipFill>
                <a:blip r:embed="rId5"/>
                <a:stretch>
                  <a:fillRect l="-808" t="-12222" r="-11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C18DDA8-2299-4E54-9F71-0893A10D4E63}"/>
                  </a:ext>
                </a:extLst>
              </p:cNvPr>
              <p:cNvSpPr txBox="1">
                <a:spLocks/>
              </p:cNvSpPr>
              <p:nvPr/>
            </p:nvSpPr>
            <p:spPr>
              <a:xfrm>
                <a:off x="373552" y="2402142"/>
                <a:ext cx="7543802" cy="64585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rPr>
                  <a:t>While this can happen in practice, often we have to </a:t>
                </a:r>
                <a:r>
                  <a:rPr lang="en-US" b="1" u="sng" cap="small" dirty="0"/>
                  <a:t>Estimate</a:t>
                </a:r>
                <a:r>
                  <a:rPr lang="en-US" dirty="0">
                    <a:solidFill>
                      <a:schemeClr val="tx1"/>
                    </a:solidFill>
                  </a:rPr>
                  <a:t> </a:t>
                </a:r>
                <a14:m>
                  <m:oMath xmlns:m="http://schemas.openxmlformats.org/officeDocument/2006/math">
                    <m:r>
                      <a:rPr lang="en-US" i="1">
                        <a:latin typeface="Cambria Math" charset="0"/>
                        <a:ea typeface="Cambria Math" charset="0"/>
                        <a:cs typeface="Cambria Math" charset="0"/>
                      </a:rPr>
                      <m:t>𝜎</m:t>
                    </m:r>
                    <m:r>
                      <a:rPr lang="en-US" i="1" smtClean="0">
                        <a:latin typeface="Cambria Math" charset="0"/>
                        <a:ea typeface="Cambria Math" charset="0"/>
                        <a:cs typeface="Cambria Math" charset="0"/>
                      </a:rPr>
                      <m:t> </m:t>
                    </m:r>
                  </m:oMath>
                </a14:m>
                <a:r>
                  <a:rPr lang="en-US" dirty="0">
                    <a:solidFill>
                      <a:schemeClr val="tx1"/>
                    </a:solidFill>
                  </a:rPr>
                  <a:t>using the same data we use to estimate </a:t>
                </a:r>
                <a14:m>
                  <m:oMath xmlns:m="http://schemas.openxmlformats.org/officeDocument/2006/math">
                    <m:r>
                      <a:rPr lang="en-US" i="1" smtClean="0">
                        <a:solidFill>
                          <a:schemeClr val="tx1"/>
                        </a:solidFill>
                        <a:latin typeface="Cambria Math" charset="0"/>
                        <a:ea typeface="Cambria Math" charset="0"/>
                        <a:cs typeface="Cambria Math" charset="0"/>
                      </a:rPr>
                      <m:t>𝜇</m:t>
                    </m:r>
                  </m:oMath>
                </a14:m>
                <a:r>
                  <a:rPr lang="en-US" dirty="0">
                    <a:solidFill>
                      <a:schemeClr val="tx1"/>
                    </a:solidFill>
                  </a:rPr>
                  <a:t>.</a:t>
                </a:r>
              </a:p>
            </p:txBody>
          </p:sp>
        </mc:Choice>
        <mc:Fallback xmlns="">
          <p:sp>
            <p:nvSpPr>
              <p:cNvPr id="6" name="Content Placeholder 2">
                <a:extLst>
                  <a:ext uri="{FF2B5EF4-FFF2-40B4-BE49-F238E27FC236}">
                    <a16:creationId xmlns:a16="http://schemas.microsoft.com/office/drawing/2014/main" id="{AC18DDA8-2299-4E54-9F71-0893A10D4E63}"/>
                  </a:ext>
                </a:extLst>
              </p:cNvPr>
              <p:cNvSpPr txBox="1">
                <a:spLocks noRot="1" noChangeAspect="1" noMove="1" noResize="1" noEditPoints="1" noAdjustHandles="1" noChangeArrowheads="1" noChangeShapeType="1" noTextEdit="1"/>
              </p:cNvSpPr>
              <p:nvPr/>
            </p:nvSpPr>
            <p:spPr>
              <a:xfrm>
                <a:off x="373552" y="2402142"/>
                <a:ext cx="7543802" cy="645858"/>
              </a:xfrm>
              <a:prstGeom prst="rect">
                <a:avLst/>
              </a:prstGeom>
              <a:blipFill>
                <a:blip r:embed="rId6"/>
                <a:stretch>
                  <a:fillRect l="-808" t="-9434" r="-2342" b="-160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28F4D09-A00A-48B7-95EE-DD2A95ECB9FF}"/>
                  </a:ext>
                </a:extLst>
              </p:cNvPr>
              <p:cNvSpPr txBox="1">
                <a:spLocks/>
              </p:cNvSpPr>
              <p:nvPr/>
            </p:nvSpPr>
            <p:spPr>
              <a:xfrm>
                <a:off x="373552" y="5149152"/>
                <a:ext cx="7543802" cy="1231486"/>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rPr>
                  <a:t>Answer: Because </a:t>
                </a: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smtClean="0">
                            <a:solidFill>
                              <a:schemeClr val="tx1"/>
                            </a:solidFill>
                            <a:latin typeface="Cambria Math" charset="0"/>
                          </a:rPr>
                          <m:t>𝑦</m:t>
                        </m:r>
                      </m:e>
                    </m:acc>
                    <m:r>
                      <a:rPr lang="en-US" i="1" smtClean="0">
                        <a:solidFill>
                          <a:schemeClr val="tx1"/>
                        </a:solidFill>
                        <a:latin typeface="Cambria Math" charset="0"/>
                      </a:rPr>
                      <m:t>=85</m:t>
                    </m:r>
                  </m:oMath>
                </a14:m>
                <a:r>
                  <a:rPr lang="en-US" dirty="0">
                    <a:solidFill>
                      <a:schemeClr val="tx1"/>
                    </a:solidFill>
                  </a:rPr>
                  <a:t>,</a:t>
                </a:r>
              </a:p>
              <a:p>
                <a14:m>
                  <m:oMath xmlns:m="http://schemas.openxmlformats.org/officeDocument/2006/math">
                    <m:r>
                      <a:rPr lang="en-US" i="1" dirty="0">
                        <a:solidFill>
                          <a:schemeClr val="tx1"/>
                        </a:solidFill>
                        <a:latin typeface="Cambria Math" charset="0"/>
                      </a:rPr>
                      <m:t>𝑠</m:t>
                    </m:r>
                    <m:r>
                      <a:rPr lang="en-US" i="1" dirty="0">
                        <a:solidFill>
                          <a:schemeClr val="tx1"/>
                        </a:solidFill>
                        <a:latin typeface="Cambria Math" charset="0"/>
                      </a:rPr>
                      <m:t>= </m:t>
                    </m:r>
                    <m:f>
                      <m:fPr>
                        <m:ctrlPr>
                          <a:rPr lang="en-US" i="1" dirty="0">
                            <a:solidFill>
                              <a:schemeClr val="tx1"/>
                            </a:solidFill>
                            <a:latin typeface="Cambria Math" panose="02040503050406030204" pitchFamily="18" charset="0"/>
                          </a:rPr>
                        </m:ctrlPr>
                      </m:fPr>
                      <m:num>
                        <m:rad>
                          <m:radPr>
                            <m:degHide m:val="on"/>
                            <m:ctrlPr>
                              <a:rPr lang="en-US" i="1">
                                <a:solidFill>
                                  <a:schemeClr val="tx1"/>
                                </a:solidFill>
                                <a:latin typeface="Cambria Math" panose="02040503050406030204" pitchFamily="18" charset="0"/>
                              </a:rPr>
                            </m:ctrlPr>
                          </m:radPr>
                          <m:deg/>
                          <m:e>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79</m:t>
                                </m:r>
                                <m:r>
                                  <a:rPr lang="en-US" i="1">
                                    <a:solidFill>
                                      <a:schemeClr val="tx1"/>
                                    </a:solidFill>
                                    <a:latin typeface="Cambria Math" charset="0"/>
                                  </a:rPr>
                                  <m:t>−</m:t>
                                </m:r>
                                <m:r>
                                  <a:rPr lang="en-US" i="1" smtClean="0">
                                    <a:solidFill>
                                      <a:schemeClr val="tx1"/>
                                    </a:solidFill>
                                    <a:latin typeface="Cambria Math" charset="0"/>
                                  </a:rPr>
                                  <m:t>85</m:t>
                                </m:r>
                                <m:r>
                                  <a:rPr lang="en-US" i="1">
                                    <a:solidFill>
                                      <a:schemeClr val="tx1"/>
                                    </a:solidFill>
                                    <a:latin typeface="Cambria Math" charset="0"/>
                                  </a:rPr>
                                  <m:t>)</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83</m:t>
                                </m:r>
                                <m:r>
                                  <a:rPr lang="en-US" i="1">
                                    <a:solidFill>
                                      <a:schemeClr val="tx1"/>
                                    </a:solidFill>
                                    <a:latin typeface="Cambria Math" charset="0"/>
                                  </a:rPr>
                                  <m:t>−85)</m:t>
                                </m:r>
                              </m:e>
                              <m:sup>
                                <m:r>
                                  <a:rPr lang="en-US" i="1">
                                    <a:solidFill>
                                      <a:schemeClr val="tx1"/>
                                    </a:solidFill>
                                    <a:latin typeface="Cambria Math" charset="0"/>
                                  </a:rPr>
                                  <m:t>2</m:t>
                                </m:r>
                              </m:sup>
                            </m:sSup>
                            <m:r>
                              <a:rPr lang="en-US"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84</m:t>
                                </m:r>
                                <m:r>
                                  <a:rPr lang="en-US" i="1">
                                    <a:solidFill>
                                      <a:schemeClr val="tx1"/>
                                    </a:solidFill>
                                    <a:latin typeface="Cambria Math" charset="0"/>
                                  </a:rPr>
                                  <m:t>−85)</m:t>
                                </m:r>
                              </m:e>
                              <m:sup>
                                <m:r>
                                  <a:rPr lang="en-US" i="1">
                                    <a:solidFill>
                                      <a:schemeClr val="tx1"/>
                                    </a:solidFill>
                                    <a:latin typeface="Cambria Math" charset="0"/>
                                  </a:rPr>
                                  <m:t>2</m:t>
                                </m:r>
                              </m:sup>
                            </m:sSup>
                            <m:r>
                              <a:rPr lang="en-US"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89</m:t>
                                </m:r>
                                <m:r>
                                  <a:rPr lang="en-US" i="1">
                                    <a:solidFill>
                                      <a:schemeClr val="tx1"/>
                                    </a:solidFill>
                                    <a:latin typeface="Cambria Math" charset="0"/>
                                  </a:rPr>
                                  <m:t>−85)</m:t>
                                </m:r>
                              </m:e>
                              <m:sup>
                                <m:r>
                                  <a:rPr lang="en-US" i="1">
                                    <a:solidFill>
                                      <a:schemeClr val="tx1"/>
                                    </a:solidFill>
                                    <a:latin typeface="Cambria Math" charset="0"/>
                                  </a:rPr>
                                  <m:t>2</m:t>
                                </m:r>
                              </m:sup>
                            </m:sSup>
                            <m:r>
                              <a:rPr lang="en-US"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90</m:t>
                                </m:r>
                                <m:r>
                                  <a:rPr lang="en-US" i="1">
                                    <a:solidFill>
                                      <a:schemeClr val="tx1"/>
                                    </a:solidFill>
                                    <a:latin typeface="Cambria Math" charset="0"/>
                                  </a:rPr>
                                  <m:t>−85)</m:t>
                                </m:r>
                              </m:e>
                              <m:sup>
                                <m:r>
                                  <a:rPr lang="en-US" i="1">
                                    <a:solidFill>
                                      <a:schemeClr val="tx1"/>
                                    </a:solidFill>
                                    <a:latin typeface="Cambria Math" charset="0"/>
                                  </a:rPr>
                                  <m:t>2</m:t>
                                </m:r>
                              </m:sup>
                            </m:sSup>
                          </m:e>
                        </m:rad>
                        <m:r>
                          <m:rPr>
                            <m:nor/>
                          </m:rPr>
                          <a:rPr lang="en-US" dirty="0">
                            <a:solidFill>
                              <a:schemeClr val="tx1"/>
                            </a:solidFill>
                          </a:rPr>
                          <m:t> </m:t>
                        </m:r>
                      </m:num>
                      <m:den>
                        <m:rad>
                          <m:radPr>
                            <m:degHide m:val="on"/>
                            <m:ctrlPr>
                              <a:rPr lang="en-US" i="1" dirty="0">
                                <a:solidFill>
                                  <a:schemeClr val="tx1"/>
                                </a:solidFill>
                                <a:latin typeface="Cambria Math" panose="02040503050406030204" pitchFamily="18" charset="0"/>
                              </a:rPr>
                            </m:ctrlPr>
                          </m:radPr>
                          <m:deg/>
                          <m:e>
                            <m:r>
                              <a:rPr lang="en-US" i="1" dirty="0" smtClean="0">
                                <a:solidFill>
                                  <a:schemeClr val="tx1"/>
                                </a:solidFill>
                                <a:latin typeface="Cambria Math" charset="0"/>
                              </a:rPr>
                              <m:t>5</m:t>
                            </m:r>
                            <m:r>
                              <a:rPr lang="en-US" i="1" dirty="0">
                                <a:solidFill>
                                  <a:schemeClr val="tx1"/>
                                </a:solidFill>
                                <a:latin typeface="Cambria Math" charset="0"/>
                              </a:rPr>
                              <m:t>−1</m:t>
                            </m:r>
                          </m:e>
                        </m:rad>
                      </m:den>
                    </m:f>
                    <m:r>
                      <a:rPr lang="en-US" i="1" dirty="0" smtClean="0">
                        <a:solidFill>
                          <a:schemeClr val="tx1"/>
                        </a:solidFill>
                        <a:latin typeface="Cambria Math" charset="0"/>
                      </a:rPr>
                      <m:t> </m:t>
                    </m:r>
                  </m:oMath>
                </a14:m>
                <a:r>
                  <a:rPr lang="en-US" dirty="0">
                    <a:solidFill>
                      <a:schemeClr val="tx1"/>
                    </a:solidFill>
                  </a:rPr>
                  <a:t>= </a:t>
                </a:r>
                <a14:m>
                  <m:oMath xmlns:m="http://schemas.openxmlformats.org/officeDocument/2006/math">
                    <m:r>
                      <a:rPr lang="en-US" i="1" dirty="0">
                        <a:solidFill>
                          <a:schemeClr val="tx1"/>
                        </a:solidFill>
                        <a:latin typeface="Cambria Math" charset="0"/>
                      </a:rPr>
                      <m:t> </m:t>
                    </m:r>
                    <m:f>
                      <m:fPr>
                        <m:ctrlPr>
                          <a:rPr lang="en-US" i="1" dirty="0">
                            <a:solidFill>
                              <a:schemeClr val="tx1"/>
                            </a:solidFill>
                            <a:latin typeface="Cambria Math" panose="02040503050406030204" pitchFamily="18" charset="0"/>
                          </a:rPr>
                        </m:ctrlPr>
                      </m:fPr>
                      <m:num>
                        <m:rad>
                          <m:radPr>
                            <m:degHide m:val="on"/>
                            <m:ctrlPr>
                              <a:rPr lang="en-US" i="1">
                                <a:solidFill>
                                  <a:schemeClr val="tx1"/>
                                </a:solidFill>
                                <a:latin typeface="Cambria Math" panose="02040503050406030204" pitchFamily="18" charset="0"/>
                              </a:rPr>
                            </m:ctrlPr>
                          </m:radPr>
                          <m:deg/>
                          <m:e>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6</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2</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1</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4</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5</m:t>
                                </m:r>
                              </m:e>
                              <m:sup>
                                <m:r>
                                  <a:rPr lang="en-US" i="1">
                                    <a:solidFill>
                                      <a:schemeClr val="tx1"/>
                                    </a:solidFill>
                                    <a:latin typeface="Cambria Math" charset="0"/>
                                  </a:rPr>
                                  <m:t>2</m:t>
                                </m:r>
                              </m:sup>
                            </m:sSup>
                          </m:e>
                        </m:rad>
                        <m:r>
                          <m:rPr>
                            <m:nor/>
                          </m:rPr>
                          <a:rPr lang="en-US" dirty="0">
                            <a:solidFill>
                              <a:schemeClr val="tx1"/>
                            </a:solidFill>
                          </a:rPr>
                          <m:t> </m:t>
                        </m:r>
                      </m:num>
                      <m:den>
                        <m:rad>
                          <m:radPr>
                            <m:degHide m:val="on"/>
                            <m:ctrlPr>
                              <a:rPr lang="en-US" i="1" dirty="0">
                                <a:solidFill>
                                  <a:schemeClr val="tx1"/>
                                </a:solidFill>
                                <a:latin typeface="Cambria Math" panose="02040503050406030204" pitchFamily="18" charset="0"/>
                              </a:rPr>
                            </m:ctrlPr>
                          </m:radPr>
                          <m:deg/>
                          <m:e>
                            <m:r>
                              <a:rPr lang="en-US" i="1" dirty="0" smtClean="0">
                                <a:solidFill>
                                  <a:schemeClr val="tx1"/>
                                </a:solidFill>
                                <a:latin typeface="Cambria Math" charset="0"/>
                              </a:rPr>
                              <m:t>4</m:t>
                            </m:r>
                          </m:e>
                        </m:rad>
                      </m:den>
                    </m:f>
                  </m:oMath>
                </a14:m>
                <a:r>
                  <a:rPr lang="en-US" dirty="0">
                    <a:solidFill>
                      <a:schemeClr val="tx1"/>
                    </a:solidFill>
                  </a:rPr>
                  <a:t> = 6.403</a:t>
                </a:r>
              </a:p>
              <a:p>
                <a:endParaRPr lang="en-US" dirty="0">
                  <a:solidFill>
                    <a:schemeClr val="tx1"/>
                  </a:solidFill>
                </a:endParaRPr>
              </a:p>
            </p:txBody>
          </p:sp>
        </mc:Choice>
        <mc:Fallback xmlns="">
          <p:sp>
            <p:nvSpPr>
              <p:cNvPr id="7" name="Content Placeholder 2">
                <a:extLst>
                  <a:ext uri="{FF2B5EF4-FFF2-40B4-BE49-F238E27FC236}">
                    <a16:creationId xmlns:a16="http://schemas.microsoft.com/office/drawing/2014/main" id="{728F4D09-A00A-48B7-95EE-DD2A95ECB9FF}"/>
                  </a:ext>
                </a:extLst>
              </p:cNvPr>
              <p:cNvSpPr txBox="1">
                <a:spLocks noRot="1" noChangeAspect="1" noMove="1" noResize="1" noEditPoints="1" noAdjustHandles="1" noChangeArrowheads="1" noChangeShapeType="1" noTextEdit="1"/>
              </p:cNvSpPr>
              <p:nvPr/>
            </p:nvSpPr>
            <p:spPr>
              <a:xfrm>
                <a:off x="373552" y="5149152"/>
                <a:ext cx="7543802" cy="1231486"/>
              </a:xfrm>
              <a:prstGeom prst="rect">
                <a:avLst/>
              </a:prstGeom>
              <a:blipFill>
                <a:blip r:embed="rId7"/>
                <a:stretch>
                  <a:fillRect l="-808" t="-7426" b="-4950"/>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5B2DDC1B-DA8F-457E-AC81-A0DDF144B18F}"/>
              </a:ext>
            </a:extLst>
          </p:cNvPr>
          <p:cNvSpPr txBox="1">
            <a:spLocks/>
          </p:cNvSpPr>
          <p:nvPr/>
        </p:nvSpPr>
        <p:spPr>
          <a:xfrm>
            <a:off x="373552" y="4448109"/>
            <a:ext cx="7543802" cy="64585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solidFill>
                  <a:schemeClr val="tx1"/>
                </a:solidFill>
              </a:rPr>
              <a:t>Example:</a:t>
            </a:r>
            <a:r>
              <a:rPr lang="en-US" dirty="0">
                <a:solidFill>
                  <a:schemeClr val="tx1"/>
                </a:solidFill>
              </a:rPr>
              <a:t> If we have data 79, 83, 84, 89, 90 mm for </a:t>
            </a:r>
            <a:r>
              <a:rPr lang="en-US" dirty="0" err="1">
                <a:solidFill>
                  <a:schemeClr val="tx1"/>
                </a:solidFill>
              </a:rPr>
              <a:t>digitus</a:t>
            </a:r>
            <a:r>
              <a:rPr lang="en-US" dirty="0">
                <a:solidFill>
                  <a:schemeClr val="tx1"/>
                </a:solidFill>
              </a:rPr>
              <a:t> tertius (the human middle finger).  What is an estimate of the standard deviation?</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3BD8F120-DDCE-4B77-96F8-86486FF6BDED}"/>
                  </a:ext>
                </a:extLst>
              </p:cNvPr>
              <p:cNvSpPr txBox="1"/>
              <p:nvPr/>
            </p:nvSpPr>
            <p:spPr>
              <a:xfrm>
                <a:off x="373552" y="3228975"/>
                <a:ext cx="8551373" cy="847348"/>
              </a:xfrm>
              <a:prstGeom prst="rect">
                <a:avLst/>
              </a:prstGeom>
              <a:noFill/>
            </p:spPr>
            <p:txBody>
              <a:bodyPr wrap="square" rtlCol="0">
                <a:spAutoFit/>
              </a:bodyPr>
              <a:lstStyle/>
              <a:p>
                <a:r>
                  <a:rPr lang="en-US" b="1" u="sng" cap="small" dirty="0"/>
                  <a:t>Estimate</a:t>
                </a:r>
                <a:r>
                  <a:rPr lang="en-US" dirty="0"/>
                  <a:t> </a:t>
                </a:r>
                <a14:m>
                  <m:oMath xmlns:m="http://schemas.openxmlformats.org/officeDocument/2006/math">
                    <m:r>
                      <a:rPr lang="en-US" i="1">
                        <a:latin typeface="Cambria Math" charset="0"/>
                        <a:ea typeface="Cambria Math" charset="0"/>
                        <a:cs typeface="Cambria Math" charset="0"/>
                      </a:rPr>
                      <m:t>𝜎</m:t>
                    </m:r>
                  </m:oMath>
                </a14:m>
                <a:r>
                  <a:rPr lang="en-US" dirty="0"/>
                  <a:t>:    </a:t>
                </a:r>
                <a14:m>
                  <m:oMath xmlns:m="http://schemas.openxmlformats.org/officeDocument/2006/math">
                    <m:r>
                      <a:rPr lang="en-US" i="1" dirty="0">
                        <a:latin typeface="Cambria Math" charset="0"/>
                      </a:rPr>
                      <m:t>𝑠</m:t>
                    </m:r>
                    <m:r>
                      <a:rPr lang="en-US" i="1" dirty="0">
                        <a:latin typeface="Cambria Math" charset="0"/>
                      </a:rPr>
                      <m:t>= </m:t>
                    </m:r>
                    <m:f>
                      <m:fPr>
                        <m:ctrlPr>
                          <a:rPr lang="en-US" i="1" dirty="0">
                            <a:latin typeface="Cambria Math" panose="02040503050406030204" pitchFamily="18" charset="0"/>
                          </a:rPr>
                        </m:ctrlPr>
                      </m:fPr>
                      <m:num>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1 </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e>
                              <m:sup>
                                <m:r>
                                  <a:rPr lang="en-US" i="1">
                                    <a:latin typeface="Cambria Math" charset="0"/>
                                  </a:rPr>
                                  <m:t>2</m:t>
                                </m:r>
                              </m:sup>
                            </m:sSup>
                            <m:r>
                              <a:rPr lang="en-US" i="1">
                                <a:latin typeface="Cambria Math" charset="0"/>
                              </a:rPr>
                              <m:t>+</m:t>
                            </m:r>
                            <m:sSup>
                              <m:sSupPr>
                                <m:ctrlPr>
                                  <a:rPr lang="en-US"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2</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e>
                              <m:sup>
                                <m:r>
                                  <a:rPr lang="en-US" i="1">
                                    <a:latin typeface="Cambria Math" charset="0"/>
                                  </a:rPr>
                                  <m:t>2</m:t>
                                </m:r>
                              </m:sup>
                            </m:sSup>
                            <m:r>
                              <a:rPr lang="en-US" i="1">
                                <a:latin typeface="Cambria Math" charset="0"/>
                              </a:rPr>
                              <m:t>+ …+</m:t>
                            </m:r>
                            <m:sSup>
                              <m:sSupPr>
                                <m:ctrlPr>
                                  <a:rPr lang="en-US"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𝑛</m:t>
                                    </m:r>
                                    <m:r>
                                      <a:rPr lang="en-US" i="1">
                                        <a:latin typeface="Cambria Math" charset="0"/>
                                      </a:rPr>
                                      <m:t> </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e>
                              <m:sup>
                                <m:r>
                                  <a:rPr lang="en-US" i="1">
                                    <a:latin typeface="Cambria Math" charset="0"/>
                                  </a:rPr>
                                  <m:t>2</m:t>
                                </m:r>
                              </m:sup>
                            </m:sSup>
                          </m:e>
                        </m:rad>
                        <m:r>
                          <m:rPr>
                            <m:nor/>
                          </m:rPr>
                          <a:rPr lang="en-US" dirty="0"/>
                          <m:t> </m:t>
                        </m:r>
                      </m:num>
                      <m:den>
                        <m:rad>
                          <m:radPr>
                            <m:degHide m:val="on"/>
                            <m:ctrlPr>
                              <a:rPr lang="en-US" i="1" dirty="0">
                                <a:latin typeface="Cambria Math" panose="02040503050406030204" pitchFamily="18" charset="0"/>
                              </a:rPr>
                            </m:ctrlPr>
                          </m:radPr>
                          <m:deg/>
                          <m:e>
                            <m:r>
                              <a:rPr lang="en-US" i="1" dirty="0">
                                <a:latin typeface="Cambria Math" charset="0"/>
                              </a:rPr>
                              <m:t>𝑛</m:t>
                            </m:r>
                            <m:r>
                              <a:rPr lang="en-US" i="1" dirty="0">
                                <a:latin typeface="Cambria Math" charset="0"/>
                              </a:rPr>
                              <m:t>−1</m:t>
                            </m:r>
                          </m:e>
                        </m:rad>
                      </m:den>
                    </m:f>
                  </m:oMath>
                </a14:m>
                <a:r>
                  <a:rPr lang="en-US" dirty="0"/>
                  <a:t>, we can think of the standard deviation as the average distance from each data point to the mean. (It’s not exactly this, though.)</a:t>
                </a:r>
              </a:p>
            </p:txBody>
          </p:sp>
        </mc:Choice>
        <mc:Fallback>
          <p:sp>
            <p:nvSpPr>
              <p:cNvPr id="11" name="TextBox 10">
                <a:extLst>
                  <a:ext uri="{FF2B5EF4-FFF2-40B4-BE49-F238E27FC236}">
                    <a16:creationId xmlns:a16="http://schemas.microsoft.com/office/drawing/2014/main" id="{3BD8F120-DDCE-4B77-96F8-86486FF6BDED}"/>
                  </a:ext>
                </a:extLst>
              </p:cNvPr>
              <p:cNvSpPr txBox="1">
                <a:spLocks noRot="1" noChangeAspect="1" noMove="1" noResize="1" noEditPoints="1" noAdjustHandles="1" noChangeArrowheads="1" noChangeShapeType="1" noTextEdit="1"/>
              </p:cNvSpPr>
              <p:nvPr/>
            </p:nvSpPr>
            <p:spPr>
              <a:xfrm>
                <a:off x="373552" y="3228975"/>
                <a:ext cx="8551373" cy="847348"/>
              </a:xfrm>
              <a:prstGeom prst="rect">
                <a:avLst/>
              </a:prstGeom>
              <a:blipFill>
                <a:blip r:embed="rId8"/>
                <a:stretch>
                  <a:fillRect l="-570" b="-10791"/>
                </a:stretch>
              </a:blipFill>
            </p:spPr>
            <p:txBody>
              <a:bodyPr/>
              <a:lstStyle/>
              <a:p>
                <a:r>
                  <a:rPr lang="en-US">
                    <a:noFill/>
                  </a:rPr>
                  <a:t> </a:t>
                </a:r>
              </a:p>
            </p:txBody>
          </p:sp>
        </mc:Fallback>
      </mc:AlternateContent>
    </p:spTree>
    <p:extLst>
      <p:ext uri="{BB962C8B-B14F-4D97-AF65-F5344CB8AC3E}">
        <p14:creationId xmlns:p14="http://schemas.microsoft.com/office/powerpoint/2010/main" val="151935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T-ratio</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14</a:t>
            </a:fld>
            <a:endParaRPr lang="en-US" altLang="en-US"/>
          </a:p>
        </p:txBody>
      </p:sp>
      <p:sp>
        <p:nvSpPr>
          <p:cNvPr id="5" name="TextBox 4"/>
          <p:cNvSpPr txBox="1"/>
          <p:nvPr/>
        </p:nvSpPr>
        <p:spPr>
          <a:xfrm>
            <a:off x="1720926" y="5594455"/>
            <a:ext cx="6159348" cy="369332"/>
          </a:xfrm>
          <a:prstGeom prst="rect">
            <a:avLst/>
          </a:prstGeom>
          <a:noFill/>
        </p:spPr>
        <p:txBody>
          <a:bodyPr wrap="square" rtlCol="0">
            <a:spAutoFit/>
          </a:bodyPr>
          <a:lstStyle/>
          <a:p>
            <a:r>
              <a:rPr lang="en-US" dirty="0"/>
              <a:t>*This ratio HAS a t – distribution if Y is normally distributed. </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D0C6E37-AF95-437B-BE91-EED639F92A05}"/>
                  </a:ext>
                </a:extLst>
              </p:cNvPr>
              <p:cNvSpPr txBox="1">
                <a:spLocks/>
              </p:cNvSpPr>
              <p:nvPr/>
            </p:nvSpPr>
            <p:spPr>
              <a:xfrm>
                <a:off x="386367" y="1737363"/>
                <a:ext cx="7543802" cy="20531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14:m>
                  <m:oMath xmlns:m="http://schemas.openxmlformats.org/officeDocument/2006/math">
                    <m:r>
                      <m:rPr>
                        <m:nor/>
                      </m:rPr>
                      <a:rPr lang="en-US" altLang="en-US" sz="2400" dirty="0" smtClean="0"/>
                      <m:t>Facts</m:t>
                    </m:r>
                    <m:r>
                      <m:rPr>
                        <m:nor/>
                      </m:rPr>
                      <a:rPr lang="en-US" altLang="en-US" sz="2400" dirty="0" smtClean="0"/>
                      <m:t> </m:t>
                    </m:r>
                    <m:r>
                      <m:rPr>
                        <m:nor/>
                      </m:rPr>
                      <a:rPr lang="en-US" altLang="en-US" sz="2400" dirty="0" smtClean="0"/>
                      <m:t>about</m:t>
                    </m:r>
                    <m:r>
                      <m:rPr>
                        <m:nor/>
                      </m:rPr>
                      <a:rPr lang="en-US" altLang="en-US" sz="2400" dirty="0" smtClean="0"/>
                      <m:t> </m:t>
                    </m:r>
                    <m:acc>
                      <m:accPr>
                        <m:chr m:val="̅"/>
                        <m:ctrlPr>
                          <a:rPr lang="en-US" altLang="en-US" sz="2400" i="1" dirty="0" smtClean="0">
                            <a:latin typeface="Cambria Math" panose="02040503050406030204" pitchFamily="18" charset="0"/>
                          </a:rPr>
                        </m:ctrlPr>
                      </m:accPr>
                      <m:e>
                        <m:r>
                          <a:rPr lang="en-US" altLang="en-US" sz="2400" i="1" dirty="0" smtClean="0">
                            <a:latin typeface="Cambria Math" charset="0"/>
                          </a:rPr>
                          <m:t>𝑌</m:t>
                        </m:r>
                      </m:e>
                    </m:acc>
                  </m:oMath>
                </a14:m>
                <a:r>
                  <a:rPr lang="en-US" altLang="en-US" sz="2400" dirty="0"/>
                  <a:t>:</a:t>
                </a:r>
              </a:p>
              <a:p>
                <a:pPr marL="292608" lvl="1" indent="0">
                  <a:buNone/>
                </a:pPr>
                <a14:m>
                  <m:oMathPara xmlns:m="http://schemas.openxmlformats.org/officeDocument/2006/math">
                    <m:oMathParaPr>
                      <m:jc m:val="centerGroup"/>
                    </m:oMathParaPr>
                    <m:oMath xmlns:m="http://schemas.openxmlformats.org/officeDocument/2006/math">
                      <m:acc>
                        <m:accPr>
                          <m:chr m:val="̅"/>
                          <m:ctrlPr>
                            <a:rPr lang="en-US" altLang="en-US" i="1">
                              <a:latin typeface="Cambria Math" panose="02040503050406030204" pitchFamily="18" charset="0"/>
                            </a:rPr>
                          </m:ctrlPr>
                        </m:accPr>
                        <m:e>
                          <m:r>
                            <a:rPr lang="en-US" altLang="en-US" i="1" smtClean="0">
                              <a:latin typeface="Cambria Math" panose="02040503050406030204" pitchFamily="18" charset="0"/>
                            </a:rPr>
                            <m:t> </m:t>
                          </m:r>
                          <m:r>
                            <a:rPr lang="en-US" altLang="en-US" i="1">
                              <a:latin typeface="Cambria Math" panose="02040503050406030204" pitchFamily="18" charset="0"/>
                            </a:rPr>
                            <m:t>𝑌</m:t>
                          </m:r>
                        </m:e>
                      </m:acc>
                      <m:r>
                        <m:rPr>
                          <m:nor/>
                        </m:rPr>
                        <a:rPr lang="en-US" altLang="en-US" dirty="0"/>
                        <m:t> “</m:t>
                      </m:r>
                      <m:r>
                        <m:rPr>
                          <m:nor/>
                        </m:rPr>
                        <a:rPr lang="en-US" altLang="en-US" dirty="0"/>
                        <m:t>approx</m:t>
                      </m:r>
                      <m:r>
                        <m:rPr>
                          <m:nor/>
                        </m:rPr>
                        <a:rPr lang="en-US" altLang="en-US" dirty="0"/>
                        <m:t>. </m:t>
                      </m:r>
                      <m:r>
                        <m:rPr>
                          <m:nor/>
                        </m:rPr>
                        <a:rPr lang="en-US" altLang="en-US" dirty="0"/>
                        <m:t>equals</m:t>
                      </m:r>
                      <m:r>
                        <m:rPr>
                          <m:nor/>
                        </m:rPr>
                        <a:rPr lang="en-US" altLang="en-US" dirty="0"/>
                        <m:t>” </m:t>
                      </m:r>
                      <m:r>
                        <a:rPr lang="en-US" altLang="en-US" i="1">
                          <a:latin typeface="Cambria Math" panose="02040503050406030204" pitchFamily="18" charset="0"/>
                          <a:ea typeface="Cambria Math" charset="0"/>
                          <a:cs typeface="Cambria Math" charset="0"/>
                        </a:rPr>
                        <m:t>𝜇</m:t>
                      </m:r>
                    </m:oMath>
                  </m:oMathPara>
                </a14:m>
                <a:endParaRPr lang="en-US" altLang="en-US" dirty="0"/>
              </a:p>
              <a:p>
                <a:pPr marL="292608" lvl="1" indent="0">
                  <a:buNone/>
                </a:pPr>
                <a14:m>
                  <m:oMathPara xmlns:m="http://schemas.openxmlformats.org/officeDocument/2006/math">
                    <m:oMathParaPr>
                      <m:jc m:val="centerGroup"/>
                    </m:oMathParaPr>
                    <m:oMath xmlns:m="http://schemas.openxmlformats.org/officeDocument/2006/math">
                      <m:r>
                        <m:rPr>
                          <m:nor/>
                        </m:rPr>
                        <a:rPr lang="en-US" altLang="en-US" dirty="0"/>
                        <m:t>Variance</m:t>
                      </m:r>
                      <m:r>
                        <m:rPr>
                          <m:nor/>
                        </m:rPr>
                        <a:rPr lang="en-US" altLang="en-US" dirty="0"/>
                        <m:t>(</m:t>
                      </m:r>
                      <m:acc>
                        <m:accPr>
                          <m:chr m:val="̅"/>
                          <m:ctrlPr>
                            <a:rPr lang="en-US" altLang="en-US" i="1">
                              <a:latin typeface="Cambria Math" panose="02040503050406030204" pitchFamily="18" charset="0"/>
                            </a:rPr>
                          </m:ctrlPr>
                        </m:accPr>
                        <m:e>
                          <m:r>
                            <a:rPr lang="en-US" altLang="en-US" i="1">
                              <a:latin typeface="Cambria Math" panose="02040503050406030204" pitchFamily="18" charset="0"/>
                            </a:rPr>
                            <m:t>𝑌</m:t>
                          </m:r>
                        </m:e>
                      </m:acc>
                      <m:r>
                        <a:rPr lang="en-US" altLang="en-US" i="1">
                          <a:latin typeface="Cambria Math" panose="02040503050406030204" pitchFamily="18" charset="0"/>
                        </a:rPr>
                        <m:t>)</m:t>
                      </m:r>
                      <m:r>
                        <a:rPr lang="en-US" altLang="en-US">
                          <a:latin typeface="Cambria Math" panose="02040503050406030204" pitchFamily="18" charset="0"/>
                        </a:rPr>
                        <m:t>=</m:t>
                      </m:r>
                      <m:f>
                        <m:fPr>
                          <m:ctrlPr>
                            <a:rPr lang="en-US" altLang="en-US" i="1">
                              <a:latin typeface="Cambria Math" panose="02040503050406030204" pitchFamily="18" charset="0"/>
                            </a:rPr>
                          </m:ctrlPr>
                        </m:fPr>
                        <m:num>
                          <m:sSup>
                            <m:sSupPr>
                              <m:ctrlPr>
                                <a:rPr lang="en-US" altLang="en-US" i="1">
                                  <a:latin typeface="Cambria Math" panose="02040503050406030204" pitchFamily="18" charset="0"/>
                                </a:rPr>
                              </m:ctrlPr>
                            </m:sSupPr>
                            <m:e>
                              <m:r>
                                <a:rPr lang="en-US" altLang="en-US" i="1">
                                  <a:latin typeface="Cambria Math" panose="02040503050406030204" pitchFamily="18" charset="0"/>
                                  <a:ea typeface="Cambria Math" charset="0"/>
                                  <a:cs typeface="Cambria Math" charset="0"/>
                                </a:rPr>
                                <m:t>𝜎</m:t>
                              </m:r>
                            </m:e>
                            <m:sup>
                              <m:r>
                                <a:rPr lang="en-US" altLang="en-US" i="1">
                                  <a:latin typeface="Cambria Math" panose="02040503050406030204" pitchFamily="18" charset="0"/>
                                </a:rPr>
                                <m:t>2</m:t>
                              </m:r>
                            </m:sup>
                          </m:sSup>
                        </m:num>
                        <m:den>
                          <m:r>
                            <a:rPr lang="en-US" altLang="en-US" i="1">
                              <a:latin typeface="Cambria Math" panose="02040503050406030204" pitchFamily="18" charset="0"/>
                            </a:rPr>
                            <m:t>𝑛</m:t>
                          </m:r>
                        </m:den>
                      </m:f>
                    </m:oMath>
                  </m:oMathPara>
                </a14:m>
                <a:endParaRPr lang="en-US" altLang="en-US" dirty="0"/>
              </a:p>
              <a:p>
                <a:pPr marL="292608" lvl="1" indent="0">
                  <a:buNone/>
                </a:pPr>
                <a14:m>
                  <m:oMathPara xmlns:m="http://schemas.openxmlformats.org/officeDocument/2006/math">
                    <m:oMathParaPr>
                      <m:jc m:val="centerGroup"/>
                    </m:oMathParaPr>
                    <m:oMath xmlns:m="http://schemas.openxmlformats.org/officeDocument/2006/math">
                      <m:acc>
                        <m:accPr>
                          <m:chr m:val="̅"/>
                          <m:ctrlPr>
                            <a:rPr lang="en-US" altLang="en-US" i="1">
                              <a:solidFill>
                                <a:schemeClr val="tx1"/>
                              </a:solidFill>
                              <a:latin typeface="Cambria Math" panose="02040503050406030204" pitchFamily="18" charset="0"/>
                            </a:rPr>
                          </m:ctrlPr>
                        </m:accPr>
                        <m:e>
                          <m:r>
                            <a:rPr lang="en-US" altLang="en-US" i="1">
                              <a:solidFill>
                                <a:schemeClr val="tx1"/>
                              </a:solidFill>
                              <a:latin typeface="Cambria Math" charset="0"/>
                            </a:rPr>
                            <m:t>𝑌</m:t>
                          </m:r>
                        </m:e>
                      </m:acc>
                      <m:r>
                        <m:rPr>
                          <m:nor/>
                        </m:rPr>
                        <a:rPr lang="en-US" altLang="en-US" dirty="0">
                          <a:solidFill>
                            <a:schemeClr val="tx1"/>
                          </a:solidFill>
                        </a:rPr>
                        <m:t> “</m:t>
                      </m:r>
                      <m:r>
                        <m:rPr>
                          <m:nor/>
                        </m:rPr>
                        <a:rPr lang="en-US" altLang="en-US" dirty="0">
                          <a:solidFill>
                            <a:schemeClr val="tx1"/>
                          </a:solidFill>
                        </a:rPr>
                        <m:t>approx</m:t>
                      </m:r>
                      <m:r>
                        <m:rPr>
                          <m:nor/>
                        </m:rPr>
                        <a:rPr lang="en-US" altLang="en-US" dirty="0">
                          <a:solidFill>
                            <a:schemeClr val="tx1"/>
                          </a:solidFill>
                        </a:rPr>
                        <m:t>. </m:t>
                      </m:r>
                      <m:r>
                        <m:rPr>
                          <m:nor/>
                        </m:rPr>
                        <a:rPr lang="en-US" altLang="en-US" dirty="0">
                          <a:solidFill>
                            <a:schemeClr val="tx1"/>
                          </a:solidFill>
                        </a:rPr>
                        <m:t>distributed</m:t>
                      </m:r>
                      <m:r>
                        <m:rPr>
                          <m:nor/>
                        </m:rPr>
                        <a:rPr lang="en-US" altLang="en-US" dirty="0">
                          <a:solidFill>
                            <a:schemeClr val="tx1"/>
                          </a:solidFill>
                        </a:rPr>
                        <m:t>” </m:t>
                      </m:r>
                      <m:r>
                        <m:rPr>
                          <m:nor/>
                        </m:rPr>
                        <a:rPr lang="en-US" altLang="en-US" dirty="0">
                          <a:solidFill>
                            <a:schemeClr val="tx1"/>
                          </a:solidFill>
                        </a:rPr>
                        <m:t>normal</m:t>
                      </m:r>
                      <m:r>
                        <m:rPr>
                          <m:nor/>
                        </m:rPr>
                        <a:rPr lang="en-US" altLang="en-US" dirty="0">
                          <a:solidFill>
                            <a:schemeClr val="tx1"/>
                          </a:solidFill>
                        </a:rPr>
                        <m:t> </m:t>
                      </m:r>
                      <m:r>
                        <m:rPr>
                          <m:nor/>
                        </m:rPr>
                        <a:rPr lang="en-US" altLang="en-US" dirty="0">
                          <a:solidFill>
                            <a:schemeClr val="tx1"/>
                          </a:solidFill>
                        </a:rPr>
                        <m:t>if</m:t>
                      </m:r>
                      <m:r>
                        <m:rPr>
                          <m:nor/>
                        </m:rPr>
                        <a:rPr lang="en-US" altLang="en-US" dirty="0">
                          <a:solidFill>
                            <a:schemeClr val="tx1"/>
                          </a:solidFill>
                        </a:rPr>
                        <m:t> </m:t>
                      </m:r>
                      <m:r>
                        <m:rPr>
                          <m:nor/>
                        </m:rPr>
                        <a:rPr lang="en-US" altLang="en-US" i="1" dirty="0">
                          <a:solidFill>
                            <a:schemeClr val="tx1"/>
                          </a:solidFill>
                        </a:rPr>
                        <m:t>n</m:t>
                      </m:r>
                      <m:r>
                        <m:rPr>
                          <m:nor/>
                        </m:rPr>
                        <a:rPr lang="en-US" altLang="en-US" dirty="0">
                          <a:solidFill>
                            <a:schemeClr val="tx1"/>
                          </a:solidFill>
                        </a:rPr>
                        <m:t> </m:t>
                      </m:r>
                      <m:r>
                        <m:rPr>
                          <m:nor/>
                        </m:rPr>
                        <a:rPr lang="en-US" altLang="en-US" dirty="0">
                          <a:solidFill>
                            <a:schemeClr val="tx1"/>
                          </a:solidFill>
                        </a:rPr>
                        <m:t>is</m:t>
                      </m:r>
                      <m:r>
                        <m:rPr>
                          <m:nor/>
                        </m:rPr>
                        <a:rPr lang="en-US" altLang="en-US" dirty="0">
                          <a:solidFill>
                            <a:schemeClr val="tx1"/>
                          </a:solidFill>
                        </a:rPr>
                        <m:t> </m:t>
                      </m:r>
                      <m:r>
                        <m:rPr>
                          <m:nor/>
                        </m:rPr>
                        <a:rPr lang="en-US" altLang="en-US" dirty="0">
                          <a:solidFill>
                            <a:schemeClr val="tx1"/>
                          </a:solidFill>
                        </a:rPr>
                        <m:t>larger</m:t>
                      </m:r>
                      <m:r>
                        <m:rPr>
                          <m:nor/>
                        </m:rPr>
                        <a:rPr lang="en-US" altLang="en-US" dirty="0">
                          <a:solidFill>
                            <a:schemeClr val="tx1"/>
                          </a:solidFill>
                        </a:rPr>
                        <m:t> </m:t>
                      </m:r>
                      <m:r>
                        <m:rPr>
                          <m:nor/>
                        </m:rPr>
                        <a:rPr lang="en-US" altLang="en-US" dirty="0">
                          <a:solidFill>
                            <a:schemeClr val="tx1"/>
                          </a:solidFill>
                        </a:rPr>
                        <m:t>than</m:t>
                      </m:r>
                      <m:r>
                        <m:rPr>
                          <m:nor/>
                        </m:rPr>
                        <a:rPr lang="en-US" altLang="en-US" dirty="0">
                          <a:solidFill>
                            <a:schemeClr val="tx1"/>
                          </a:solidFill>
                        </a:rPr>
                        <m:t> 30</m:t>
                      </m:r>
                    </m:oMath>
                  </m:oMathPara>
                </a14:m>
                <a:endParaRPr lang="en-US" altLang="en-US" dirty="0"/>
              </a:p>
              <a:p>
                <a:pPr marL="292608" lvl="1" indent="0">
                  <a:buNone/>
                </a:pPr>
                <a14:m>
                  <m:oMathPara xmlns:m="http://schemas.openxmlformats.org/officeDocument/2006/math">
                    <m:oMathParaPr>
                      <m:jc m:val="centerGroup"/>
                    </m:oMathParaPr>
                    <m:oMath xmlns:m="http://schemas.openxmlformats.org/officeDocument/2006/math">
                      <m:acc>
                        <m:accPr>
                          <m:chr m:val="̅"/>
                          <m:ctrlPr>
                            <a:rPr lang="en-US" altLang="en-US" i="1">
                              <a:solidFill>
                                <a:schemeClr val="tx1"/>
                              </a:solidFill>
                              <a:latin typeface="Cambria Math" panose="02040503050406030204" pitchFamily="18" charset="0"/>
                            </a:rPr>
                          </m:ctrlPr>
                        </m:accPr>
                        <m:e>
                          <m:r>
                            <a:rPr lang="en-US" altLang="en-US" i="1">
                              <a:solidFill>
                                <a:schemeClr val="tx1"/>
                              </a:solidFill>
                              <a:latin typeface="Cambria Math" panose="02040503050406030204" pitchFamily="18" charset="0"/>
                            </a:rPr>
                            <m:t>𝑌</m:t>
                          </m:r>
                        </m:e>
                      </m:acc>
                      <m:r>
                        <m:rPr>
                          <m:nor/>
                        </m:rPr>
                        <a:rPr lang="en-US" altLang="en-US" dirty="0">
                          <a:solidFill>
                            <a:schemeClr val="tx1"/>
                          </a:solidFill>
                        </a:rPr>
                        <m:t> </m:t>
                      </m:r>
                      <m:r>
                        <m:rPr>
                          <m:nor/>
                        </m:rPr>
                        <a:rPr lang="en-US" altLang="en-US" dirty="0" smtClean="0">
                          <a:solidFill>
                            <a:schemeClr val="tx1"/>
                          </a:solidFill>
                        </a:rPr>
                        <m:t>IS</m:t>
                      </m:r>
                      <m:r>
                        <m:rPr>
                          <m:nor/>
                        </m:rPr>
                        <a:rPr lang="en-US" altLang="en-US" dirty="0" smtClean="0">
                          <a:solidFill>
                            <a:schemeClr val="tx1"/>
                          </a:solidFill>
                        </a:rPr>
                        <m:t> </m:t>
                      </m:r>
                      <m:r>
                        <m:rPr>
                          <m:nor/>
                        </m:rPr>
                        <a:rPr lang="en-US" altLang="en-US" dirty="0">
                          <a:solidFill>
                            <a:schemeClr val="tx1"/>
                          </a:solidFill>
                        </a:rPr>
                        <m:t>normal</m:t>
                      </m:r>
                      <m:r>
                        <m:rPr>
                          <m:nor/>
                        </m:rPr>
                        <a:rPr lang="en-US" altLang="en-US" dirty="0" smtClean="0">
                          <a:solidFill>
                            <a:schemeClr val="tx1"/>
                          </a:solidFill>
                        </a:rPr>
                        <m:t>ly</m:t>
                      </m:r>
                      <m:r>
                        <m:rPr>
                          <m:nor/>
                        </m:rPr>
                        <a:rPr lang="en-US" altLang="en-US" dirty="0" smtClean="0">
                          <a:solidFill>
                            <a:schemeClr val="tx1"/>
                          </a:solidFill>
                        </a:rPr>
                        <m:t> </m:t>
                      </m:r>
                      <m:r>
                        <m:rPr>
                          <m:nor/>
                        </m:rPr>
                        <a:rPr lang="en-US" altLang="en-US" dirty="0" smtClean="0">
                          <a:solidFill>
                            <a:schemeClr val="tx1"/>
                          </a:solidFill>
                        </a:rPr>
                        <m:t>distributed</m:t>
                      </m:r>
                      <m:r>
                        <m:rPr>
                          <m:nor/>
                        </m:rPr>
                        <a:rPr lang="en-US" altLang="en-US" dirty="0" smtClean="0">
                          <a:solidFill>
                            <a:schemeClr val="tx1"/>
                          </a:solidFill>
                        </a:rPr>
                        <m:t> </m:t>
                      </m:r>
                      <m:r>
                        <m:rPr>
                          <m:nor/>
                        </m:rPr>
                        <a:rPr lang="en-US" altLang="en-US" dirty="0" smtClean="0">
                          <a:solidFill>
                            <a:schemeClr val="tx1"/>
                          </a:solidFill>
                        </a:rPr>
                        <m:t>if</m:t>
                      </m:r>
                      <m:r>
                        <m:rPr>
                          <m:nor/>
                        </m:rPr>
                        <a:rPr lang="en-US" altLang="en-US" dirty="0" smtClean="0">
                          <a:solidFill>
                            <a:schemeClr val="tx1"/>
                          </a:solidFill>
                        </a:rPr>
                        <m:t> </m:t>
                      </m:r>
                      <m:r>
                        <m:rPr>
                          <m:nor/>
                        </m:rPr>
                        <a:rPr lang="en-US" altLang="en-US" i="1" dirty="0" smtClean="0">
                          <a:solidFill>
                            <a:schemeClr val="tx1"/>
                          </a:solidFill>
                        </a:rPr>
                        <m:t>Y</m:t>
                      </m:r>
                      <m:r>
                        <m:rPr>
                          <m:nor/>
                        </m:rPr>
                        <a:rPr lang="en-US" altLang="en-US" dirty="0">
                          <a:solidFill>
                            <a:schemeClr val="tx1"/>
                          </a:solidFill>
                        </a:rPr>
                        <m:t> </m:t>
                      </m:r>
                      <m:r>
                        <m:rPr>
                          <m:nor/>
                        </m:rPr>
                        <a:rPr lang="en-US" altLang="en-US" dirty="0">
                          <a:solidFill>
                            <a:schemeClr val="tx1"/>
                          </a:solidFill>
                        </a:rPr>
                        <m:t>is</m:t>
                      </m:r>
                      <m:r>
                        <m:rPr>
                          <m:nor/>
                        </m:rPr>
                        <a:rPr lang="en-US" altLang="en-US" dirty="0">
                          <a:solidFill>
                            <a:schemeClr val="tx1"/>
                          </a:solidFill>
                        </a:rPr>
                        <m:t> </m:t>
                      </m:r>
                      <m:r>
                        <m:rPr>
                          <m:nor/>
                        </m:rPr>
                        <a:rPr lang="en-US" altLang="en-US" dirty="0" smtClean="0">
                          <a:solidFill>
                            <a:schemeClr val="tx1"/>
                          </a:solidFill>
                        </a:rPr>
                        <m:t>normally</m:t>
                      </m:r>
                      <m:r>
                        <m:rPr>
                          <m:nor/>
                        </m:rPr>
                        <a:rPr lang="en-US" altLang="en-US" dirty="0" smtClean="0">
                          <a:solidFill>
                            <a:schemeClr val="tx1"/>
                          </a:solidFill>
                        </a:rPr>
                        <m:t> </m:t>
                      </m:r>
                      <m:r>
                        <m:rPr>
                          <m:nor/>
                        </m:rPr>
                        <a:rPr lang="en-US" altLang="en-US" dirty="0" smtClean="0">
                          <a:solidFill>
                            <a:schemeClr val="tx1"/>
                          </a:solidFill>
                        </a:rPr>
                        <m:t>distributed</m:t>
                      </m:r>
                      <m:r>
                        <m:rPr>
                          <m:nor/>
                        </m:rPr>
                        <a:rPr lang="en-US" altLang="en-US" dirty="0" smtClean="0">
                          <a:solidFill>
                            <a:schemeClr val="tx1"/>
                          </a:solidFill>
                        </a:rPr>
                        <m:t>, </m:t>
                      </m:r>
                      <m:r>
                        <m:rPr>
                          <m:nor/>
                        </m:rPr>
                        <a:rPr lang="en-US" altLang="en-US" dirty="0" smtClean="0">
                          <a:solidFill>
                            <a:schemeClr val="tx1"/>
                          </a:solidFill>
                        </a:rPr>
                        <m:t>regardless</m:t>
                      </m:r>
                      <m:r>
                        <m:rPr>
                          <m:nor/>
                        </m:rPr>
                        <a:rPr lang="en-US" altLang="en-US" dirty="0" smtClean="0">
                          <a:solidFill>
                            <a:schemeClr val="tx1"/>
                          </a:solidFill>
                        </a:rPr>
                        <m:t> </m:t>
                      </m:r>
                      <m:r>
                        <m:rPr>
                          <m:nor/>
                        </m:rPr>
                        <a:rPr lang="en-US" altLang="en-US" dirty="0" smtClean="0">
                          <a:solidFill>
                            <a:schemeClr val="tx1"/>
                          </a:solidFill>
                        </a:rPr>
                        <m:t>of</m:t>
                      </m:r>
                      <m:r>
                        <m:rPr>
                          <m:nor/>
                        </m:rPr>
                        <a:rPr lang="en-US" altLang="en-US" dirty="0" smtClean="0">
                          <a:solidFill>
                            <a:schemeClr val="tx1"/>
                          </a:solidFill>
                        </a:rPr>
                        <m:t> </m:t>
                      </m:r>
                      <m:r>
                        <m:rPr>
                          <m:nor/>
                        </m:rPr>
                        <a:rPr lang="en-US" altLang="en-US" dirty="0" smtClean="0">
                          <a:solidFill>
                            <a:schemeClr val="tx1"/>
                          </a:solidFill>
                        </a:rPr>
                        <m:t>sample</m:t>
                      </m:r>
                      <m:r>
                        <m:rPr>
                          <m:nor/>
                        </m:rPr>
                        <a:rPr lang="en-US" altLang="en-US" dirty="0" smtClean="0">
                          <a:solidFill>
                            <a:schemeClr val="tx1"/>
                          </a:solidFill>
                        </a:rPr>
                        <m:t> </m:t>
                      </m:r>
                      <m:r>
                        <m:rPr>
                          <m:nor/>
                        </m:rPr>
                        <a:rPr lang="en-US" altLang="en-US" dirty="0" smtClean="0">
                          <a:solidFill>
                            <a:schemeClr val="tx1"/>
                          </a:solidFill>
                        </a:rPr>
                        <m:t>size</m:t>
                      </m:r>
                    </m:oMath>
                  </m:oMathPara>
                </a14:m>
                <a:endParaRPr lang="en-US" dirty="0"/>
              </a:p>
            </p:txBody>
          </p:sp>
        </mc:Choice>
        <mc:Fallback xmlns="">
          <p:sp>
            <p:nvSpPr>
              <p:cNvPr id="6" name="Content Placeholder 2">
                <a:extLst>
                  <a:ext uri="{FF2B5EF4-FFF2-40B4-BE49-F238E27FC236}">
                    <a16:creationId xmlns:a16="http://schemas.microsoft.com/office/drawing/2014/main" id="{ED0C6E37-AF95-437B-BE91-EED639F92A05}"/>
                  </a:ext>
                </a:extLst>
              </p:cNvPr>
              <p:cNvSpPr txBox="1">
                <a:spLocks noRot="1" noChangeAspect="1" noMove="1" noResize="1" noEditPoints="1" noAdjustHandles="1" noChangeArrowheads="1" noChangeShapeType="1" noTextEdit="1"/>
              </p:cNvSpPr>
              <p:nvPr/>
            </p:nvSpPr>
            <p:spPr>
              <a:xfrm>
                <a:off x="386367" y="1737363"/>
                <a:ext cx="7543802" cy="2053165"/>
              </a:xfrm>
              <a:prstGeom prst="rect">
                <a:avLst/>
              </a:prstGeom>
              <a:blipFill>
                <a:blip r:embed="rId3"/>
                <a:stretch>
                  <a:fillRect t="-4154" r="-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8EA05939-E9B9-4B7E-99D2-D1D944CDC213}"/>
                  </a:ext>
                </a:extLst>
              </p:cNvPr>
              <p:cNvSpPr txBox="1">
                <a:spLocks/>
              </p:cNvSpPr>
              <p:nvPr/>
            </p:nvSpPr>
            <p:spPr>
              <a:xfrm>
                <a:off x="440371" y="3584234"/>
                <a:ext cx="8102544" cy="99729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700" dirty="0"/>
                  <a:t>Z</a:t>
                </a:r>
                <a14:m>
                  <m:oMath xmlns:m="http://schemas.openxmlformats.org/officeDocument/2006/math">
                    <m:r>
                      <a:rPr lang="en-US" sz="1700" i="1">
                        <a:latin typeface="Cambria Math" panose="02040503050406030204" pitchFamily="18" charset="0"/>
                      </a:rPr>
                      <m:t>=</m:t>
                    </m:r>
                    <m:f>
                      <m:fPr>
                        <m:ctrlPr>
                          <a:rPr lang="en-US" sz="1700" i="1">
                            <a:latin typeface="Cambria Math" panose="02040503050406030204" pitchFamily="18" charset="0"/>
                          </a:rPr>
                        </m:ctrlPr>
                      </m:fPr>
                      <m:num>
                        <m:acc>
                          <m:accPr>
                            <m:chr m:val="̅"/>
                            <m:ctrlPr>
                              <a:rPr lang="en-US" sz="1700" i="1">
                                <a:latin typeface="Cambria Math" panose="02040503050406030204" pitchFamily="18" charset="0"/>
                              </a:rPr>
                            </m:ctrlPr>
                          </m:accPr>
                          <m:e>
                            <m:r>
                              <a:rPr lang="en-US" sz="1700" i="1">
                                <a:latin typeface="Cambria Math" panose="02040503050406030204" pitchFamily="18" charset="0"/>
                              </a:rPr>
                              <m:t>𝑌</m:t>
                            </m:r>
                          </m:e>
                        </m:acc>
                        <m:r>
                          <a:rPr lang="en-US" sz="1700" i="1">
                            <a:latin typeface="Cambria Math" panose="02040503050406030204" pitchFamily="18" charset="0"/>
                          </a:rPr>
                          <m:t>−</m:t>
                        </m:r>
                        <m:r>
                          <a:rPr lang="en-US" sz="1700" i="1">
                            <a:latin typeface="Cambria Math" panose="02040503050406030204" pitchFamily="18" charset="0"/>
                            <a:ea typeface="Cambria Math" charset="0"/>
                            <a:cs typeface="Cambria Math" charset="0"/>
                          </a:rPr>
                          <m:t>𝜇</m:t>
                        </m:r>
                      </m:num>
                      <m:den>
                        <m:f>
                          <m:fPr>
                            <m:type m:val="skw"/>
                            <m:ctrlPr>
                              <a:rPr lang="en-US" sz="1700" i="1">
                                <a:latin typeface="Cambria Math" panose="02040503050406030204" pitchFamily="18" charset="0"/>
                              </a:rPr>
                            </m:ctrlPr>
                          </m:fPr>
                          <m:num>
                            <m:r>
                              <a:rPr lang="en-US" sz="1700" i="1" smtClean="0">
                                <a:solidFill>
                                  <a:srgbClr val="FF0000"/>
                                </a:solidFill>
                                <a:latin typeface="Cambria Math" panose="02040503050406030204" pitchFamily="18" charset="0"/>
                                <a:ea typeface="Cambria Math" panose="02040503050406030204" pitchFamily="18" charset="0"/>
                              </a:rPr>
                              <m:t>𝜎</m:t>
                            </m:r>
                          </m:num>
                          <m:den>
                            <m:rad>
                              <m:radPr>
                                <m:degHide m:val="on"/>
                                <m:ctrlPr>
                                  <a:rPr lang="en-US" sz="1700" i="1">
                                    <a:latin typeface="Cambria Math" panose="02040503050406030204" pitchFamily="18" charset="0"/>
                                  </a:rPr>
                                </m:ctrlPr>
                              </m:radPr>
                              <m:deg/>
                              <m:e>
                                <m:r>
                                  <a:rPr lang="en-US" sz="1700" i="1">
                                    <a:latin typeface="Cambria Math" panose="02040503050406030204" pitchFamily="18" charset="0"/>
                                  </a:rPr>
                                  <m:t>𝑛</m:t>
                                </m:r>
                              </m:e>
                            </m:rad>
                          </m:den>
                        </m:f>
                      </m:den>
                    </m:f>
                  </m:oMath>
                </a14:m>
                <a:r>
                  <a:rPr lang="en-US" altLang="en-US" sz="1700" i="1" dirty="0">
                    <a:solidFill>
                      <a:schemeClr val="tx1"/>
                    </a:solidFill>
                  </a:rPr>
                  <a:t> </a:t>
                </a:r>
                <a:r>
                  <a:rPr lang="en-US" altLang="en-US" sz="1700" dirty="0">
                    <a:solidFill>
                      <a:schemeClr val="tx1"/>
                    </a:solidFill>
                  </a:rPr>
                  <a:t> is distributed according to a standard normal dist. (normal, with a mean of 0 and a standard deviation of 1)</a:t>
                </a:r>
                <a:endParaRPr lang="en-US" sz="1700" dirty="0"/>
              </a:p>
            </p:txBody>
          </p:sp>
        </mc:Choice>
        <mc:Fallback xmlns="">
          <p:sp>
            <p:nvSpPr>
              <p:cNvPr id="7" name="Content Placeholder 2">
                <a:extLst>
                  <a:ext uri="{FF2B5EF4-FFF2-40B4-BE49-F238E27FC236}">
                    <a16:creationId xmlns:a16="http://schemas.microsoft.com/office/drawing/2014/main" id="{8EA05939-E9B9-4B7E-99D2-D1D944CDC213}"/>
                  </a:ext>
                </a:extLst>
              </p:cNvPr>
              <p:cNvSpPr txBox="1">
                <a:spLocks noRot="1" noChangeAspect="1" noMove="1" noResize="1" noEditPoints="1" noAdjustHandles="1" noChangeArrowheads="1" noChangeShapeType="1" noTextEdit="1"/>
              </p:cNvSpPr>
              <p:nvPr/>
            </p:nvSpPr>
            <p:spPr>
              <a:xfrm>
                <a:off x="440371" y="3584234"/>
                <a:ext cx="8102544" cy="997292"/>
              </a:xfrm>
              <a:prstGeom prst="rect">
                <a:avLst/>
              </a:prstGeom>
              <a:blipFill>
                <a:blip r:embed="rId4"/>
                <a:stretch>
                  <a:fillRect l="-1580" t="-14024" b="-103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C242568-B4F3-46B5-9002-EB2E2CD543A0}"/>
                  </a:ext>
                </a:extLst>
              </p:cNvPr>
              <p:cNvSpPr txBox="1">
                <a:spLocks/>
              </p:cNvSpPr>
              <p:nvPr/>
            </p:nvSpPr>
            <p:spPr>
              <a:xfrm>
                <a:off x="264212" y="4761039"/>
                <a:ext cx="8102548" cy="105213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b="1" dirty="0">
                    <a:solidFill>
                      <a:schemeClr val="tx1"/>
                    </a:solidFill>
                    <a:latin typeface="Cambria Math" charset="0"/>
                    <a:ea typeface="Cambria Math" charset="0"/>
                    <a:cs typeface="Cambria Math" charset="0"/>
                  </a:rPr>
                  <a:t>THEN:</a:t>
                </a:r>
                <a:endParaRPr lang="en-US" dirty="0"/>
              </a:p>
              <a:p>
                <a:pPr marL="0" indent="0">
                  <a:buFont typeface="Calibri" panose="020F0502020204030204" pitchFamily="34" charset="0"/>
                  <a:buNone/>
                </a:pPr>
                <a:r>
                  <a:rPr lang="en-US" dirty="0"/>
                  <a:t> T</a:t>
                </a:r>
                <a14:m>
                  <m:oMath xmlns:m="http://schemas.openxmlformats.org/officeDocument/2006/math">
                    <m:r>
                      <a:rPr lang="en-US" i="1">
                        <a:latin typeface="Cambria Math"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charset="0"/>
                              </a:rPr>
                              <m:t>𝑌</m:t>
                            </m:r>
                          </m:e>
                        </m:acc>
                        <m:r>
                          <a:rPr lang="en-US" i="1">
                            <a:latin typeface="Cambria Math" charset="0"/>
                          </a:rPr>
                          <m:t>−</m:t>
                        </m:r>
                        <m:r>
                          <a:rPr lang="en-US" i="1">
                            <a:latin typeface="Cambria Math" charset="0"/>
                            <a:ea typeface="Cambria Math" charset="0"/>
                            <a:cs typeface="Cambria Math" charset="0"/>
                          </a:rPr>
                          <m:t>𝜇</m:t>
                        </m:r>
                      </m:num>
                      <m:den>
                        <m:f>
                          <m:fPr>
                            <m:type m:val="skw"/>
                            <m:ctrlPr>
                              <a:rPr lang="en-US" i="1">
                                <a:latin typeface="Cambria Math" panose="02040503050406030204" pitchFamily="18" charset="0"/>
                              </a:rPr>
                            </m:ctrlPr>
                          </m:fPr>
                          <m:num>
                            <m:r>
                              <a:rPr lang="en-US" i="1" smtClean="0">
                                <a:solidFill>
                                  <a:srgbClr val="FF0000"/>
                                </a:solidFill>
                                <a:latin typeface="Cambria Math" charset="0"/>
                              </a:rPr>
                              <m:t>𝑠</m:t>
                            </m:r>
                          </m:num>
                          <m:den>
                            <m:rad>
                              <m:radPr>
                                <m:degHide m:val="on"/>
                                <m:ctrlPr>
                                  <a:rPr lang="en-US" i="1">
                                    <a:latin typeface="Cambria Math" panose="02040503050406030204" pitchFamily="18" charset="0"/>
                                  </a:rPr>
                                </m:ctrlPr>
                              </m:radPr>
                              <m:deg/>
                              <m:e>
                                <m:r>
                                  <a:rPr lang="en-US" i="1">
                                    <a:latin typeface="Cambria Math" charset="0"/>
                                  </a:rPr>
                                  <m:t>𝑛</m:t>
                                </m:r>
                              </m:e>
                            </m:rad>
                          </m:den>
                        </m:f>
                      </m:den>
                    </m:f>
                  </m:oMath>
                </a14:m>
                <a:r>
                  <a:rPr lang="en-US" dirty="0"/>
                  <a:t> is “approx.</a:t>
                </a:r>
                <a:r>
                  <a:rPr lang="en-US" baseline="30000" dirty="0"/>
                  <a:t>*</a:t>
                </a:r>
                <a:r>
                  <a:rPr lang="en-US" dirty="0"/>
                  <a:t> distributed” </a:t>
                </a:r>
                <a:r>
                  <a:rPr lang="en-US" dirty="0">
                    <a:solidFill>
                      <a:schemeClr val="accent2"/>
                    </a:solidFill>
                  </a:rPr>
                  <a:t>t with </a:t>
                </a:r>
                <a:r>
                  <a:rPr lang="en-US" i="1" dirty="0">
                    <a:solidFill>
                      <a:schemeClr val="accent2"/>
                    </a:solidFill>
                  </a:rPr>
                  <a:t>(n-1)</a:t>
                </a:r>
                <a:r>
                  <a:rPr lang="en-US" dirty="0">
                    <a:solidFill>
                      <a:schemeClr val="accent2"/>
                    </a:solidFill>
                  </a:rPr>
                  <a:t> degrees of freedom</a:t>
                </a:r>
                <a:endParaRPr lang="en-US" dirty="0"/>
              </a:p>
            </p:txBody>
          </p:sp>
        </mc:Choice>
        <mc:Fallback xmlns="">
          <p:sp>
            <p:nvSpPr>
              <p:cNvPr id="8" name="Content Placeholder 2">
                <a:extLst>
                  <a:ext uri="{FF2B5EF4-FFF2-40B4-BE49-F238E27FC236}">
                    <a16:creationId xmlns:a16="http://schemas.microsoft.com/office/drawing/2014/main" id="{BC242568-B4F3-46B5-9002-EB2E2CD543A0}"/>
                  </a:ext>
                </a:extLst>
              </p:cNvPr>
              <p:cNvSpPr txBox="1">
                <a:spLocks noRot="1" noChangeAspect="1" noMove="1" noResize="1" noEditPoints="1" noAdjustHandles="1" noChangeArrowheads="1" noChangeShapeType="1" noTextEdit="1"/>
              </p:cNvSpPr>
              <p:nvPr/>
            </p:nvSpPr>
            <p:spPr>
              <a:xfrm>
                <a:off x="264212" y="4761039"/>
                <a:ext cx="8102548" cy="1052139"/>
              </a:xfrm>
              <a:prstGeom prst="rect">
                <a:avLst/>
              </a:prstGeom>
              <a:blipFill>
                <a:blip r:embed="rId5"/>
                <a:stretch>
                  <a:fillRect l="-1880" t="-92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1302876-FB2B-414A-9B72-505329838A74}"/>
                  </a:ext>
                </a:extLst>
              </p:cNvPr>
              <p:cNvSpPr txBox="1"/>
              <p:nvPr/>
            </p:nvSpPr>
            <p:spPr>
              <a:xfrm>
                <a:off x="152400" y="4328557"/>
                <a:ext cx="8390515" cy="369332"/>
              </a:xfrm>
              <a:prstGeom prst="rect">
                <a:avLst/>
              </a:prstGeom>
              <a:noFill/>
            </p:spPr>
            <p:txBody>
              <a:bodyPr wrap="square" rtlCol="0">
                <a:spAutoFit/>
              </a:bodyPr>
              <a:lstStyle/>
              <a:p>
                <a:r>
                  <a:rPr lang="en-US" dirty="0">
                    <a:solidFill>
                      <a:srgbClr val="FF0000"/>
                    </a:solidFill>
                    <a:latin typeface="Cambria Math" charset="0"/>
                    <a:ea typeface="Cambria Math" charset="0"/>
                    <a:cs typeface="Cambria Math" charset="0"/>
                  </a:rPr>
                  <a:t>Additionally, we use </a:t>
                </a:r>
                <a:r>
                  <a:rPr lang="en-US" i="1" dirty="0">
                    <a:solidFill>
                      <a:srgbClr val="FF0000"/>
                    </a:solidFill>
                    <a:latin typeface="Cambria Math" charset="0"/>
                    <a:ea typeface="Cambria Math" charset="0"/>
                    <a:cs typeface="Cambria Math" charset="0"/>
                  </a:rPr>
                  <a:t>s</a:t>
                </a:r>
                <a:r>
                  <a:rPr lang="en-US" dirty="0">
                    <a:solidFill>
                      <a:srgbClr val="FF0000"/>
                    </a:solidFill>
                    <a:latin typeface="Cambria Math" charset="0"/>
                    <a:ea typeface="Cambria Math" charset="0"/>
                    <a:cs typeface="Cambria Math" charset="0"/>
                  </a:rPr>
                  <a:t>  as an estimate of </a:t>
                </a:r>
                <a14:m>
                  <m:oMath xmlns:m="http://schemas.openxmlformats.org/officeDocument/2006/math">
                    <m:r>
                      <a:rPr lang="en-US" i="1">
                        <a:solidFill>
                          <a:srgbClr val="FF0000"/>
                        </a:solidFill>
                        <a:latin typeface="Cambria Math" charset="0"/>
                        <a:ea typeface="Cambria Math" charset="0"/>
                        <a:cs typeface="Cambria Math" charset="0"/>
                      </a:rPr>
                      <m:t>𝜎</m:t>
                    </m:r>
                  </m:oMath>
                </a14:m>
                <a:endParaRPr lang="en-US" dirty="0">
                  <a:solidFill>
                    <a:srgbClr val="FF0000"/>
                  </a:solidFill>
                  <a:latin typeface="Cambria Math" charset="0"/>
                  <a:ea typeface="Cambria Math" charset="0"/>
                  <a:cs typeface="Cambria Math" charset="0"/>
                </a:endParaRPr>
              </a:p>
            </p:txBody>
          </p:sp>
        </mc:Choice>
        <mc:Fallback>
          <p:sp>
            <p:nvSpPr>
              <p:cNvPr id="11" name="TextBox 10">
                <a:extLst>
                  <a:ext uri="{FF2B5EF4-FFF2-40B4-BE49-F238E27FC236}">
                    <a16:creationId xmlns:a16="http://schemas.microsoft.com/office/drawing/2014/main" id="{51302876-FB2B-414A-9B72-505329838A74}"/>
                  </a:ext>
                </a:extLst>
              </p:cNvPr>
              <p:cNvSpPr txBox="1">
                <a:spLocks noRot="1" noChangeAspect="1" noMove="1" noResize="1" noEditPoints="1" noAdjustHandles="1" noChangeArrowheads="1" noChangeShapeType="1" noTextEdit="1"/>
              </p:cNvSpPr>
              <p:nvPr/>
            </p:nvSpPr>
            <p:spPr>
              <a:xfrm>
                <a:off x="152400" y="4328557"/>
                <a:ext cx="8390515" cy="369332"/>
              </a:xfrm>
              <a:prstGeom prst="rect">
                <a:avLst/>
              </a:prstGeom>
              <a:blipFill>
                <a:blip r:embed="rId6"/>
                <a:stretch>
                  <a:fillRect l="-581" t="-9836" b="-22951"/>
                </a:stretch>
              </a:blipFill>
            </p:spPr>
            <p:txBody>
              <a:bodyPr/>
              <a:lstStyle/>
              <a:p>
                <a:r>
                  <a:rPr lang="en-US">
                    <a:noFill/>
                  </a:rPr>
                  <a:t> </a:t>
                </a:r>
              </a:p>
            </p:txBody>
          </p:sp>
        </mc:Fallback>
      </mc:AlternateContent>
    </p:spTree>
    <p:extLst>
      <p:ext uri="{BB962C8B-B14F-4D97-AF65-F5344CB8AC3E}">
        <p14:creationId xmlns:p14="http://schemas.microsoft.com/office/powerpoint/2010/main" val="20582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4373" name="Rectangle 1029"/>
          <p:cNvSpPr>
            <a:spLocks noChangeArrowheads="1"/>
          </p:cNvSpPr>
          <p:nvPr/>
        </p:nvSpPr>
        <p:spPr bwMode="auto">
          <a:xfrm>
            <a:off x="4875213" y="4096295"/>
            <a:ext cx="8397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3000" b="1">
                <a:solidFill>
                  <a:schemeClr val="tx1"/>
                </a:solidFill>
                <a:latin typeface="Arial" charset="0"/>
                <a:ea typeface="MS PGothic" pitchFamily="34" charset="-128"/>
              </a:defRPr>
            </a:lvl1pPr>
            <a:lvl2pPr marL="37931725" indent="-37474525">
              <a:defRPr sz="3000" b="1">
                <a:solidFill>
                  <a:schemeClr val="tx1"/>
                </a:solidFill>
                <a:latin typeface="Arial" charset="0"/>
                <a:ea typeface="MS PGothic" pitchFamily="34" charset="-128"/>
              </a:defRPr>
            </a:lvl2pPr>
            <a:lvl3pPr marL="1143000" indent="-228600">
              <a:defRPr sz="3000" b="1">
                <a:solidFill>
                  <a:schemeClr val="tx1"/>
                </a:solidFill>
                <a:latin typeface="Arial" charset="0"/>
                <a:ea typeface="MS PGothic" pitchFamily="34" charset="-128"/>
              </a:defRPr>
            </a:lvl3pPr>
            <a:lvl4pPr marL="1600200" indent="-228600">
              <a:defRPr sz="3000" b="1">
                <a:solidFill>
                  <a:schemeClr val="tx1"/>
                </a:solidFill>
                <a:latin typeface="Arial" charset="0"/>
                <a:ea typeface="MS PGothic" pitchFamily="34" charset="-128"/>
              </a:defRPr>
            </a:lvl4pPr>
            <a:lvl5pPr marL="2057400" indent="-228600">
              <a:defRPr sz="3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3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3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3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3000" b="1">
                <a:solidFill>
                  <a:schemeClr val="tx1"/>
                </a:solidFill>
                <a:latin typeface="Arial" charset="0"/>
                <a:ea typeface="MS PGothic" pitchFamily="34" charset="-128"/>
              </a:defRPr>
            </a:lvl9pPr>
          </a:lstStyle>
          <a:p>
            <a:pPr algn="ctr" eaLnBrk="1" hangingPunct="1"/>
            <a:endParaRPr lang="en-US" altLang="en-US"/>
          </a:p>
        </p:txBody>
      </p:sp>
      <p:sp>
        <p:nvSpPr>
          <p:cNvPr id="314379" name="Rectangle 1035"/>
          <p:cNvSpPr>
            <a:spLocks noGrp="1" noChangeArrowheads="1"/>
          </p:cNvSpPr>
          <p:nvPr>
            <p:ph type="title"/>
          </p:nvPr>
        </p:nvSpPr>
        <p:spPr bwMode="auto">
          <a:xfrm>
            <a:off x="990600" y="304800"/>
            <a:ext cx="7131050" cy="1092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pPr eaLnBrk="1" hangingPunct="1"/>
            <a:r>
              <a:rPr lang="en-US" altLang="en-US" b="1">
                <a:solidFill>
                  <a:schemeClr val="hlink"/>
                </a:solidFill>
              </a:rPr>
              <a:t>Student </a:t>
            </a:r>
            <a:r>
              <a:rPr lang="en-US" altLang="en-US" b="1" i="1">
                <a:solidFill>
                  <a:schemeClr val="hlink"/>
                </a:solidFill>
              </a:rPr>
              <a:t>t</a:t>
            </a:r>
            <a:r>
              <a:rPr lang="en-US" altLang="en-US" b="1">
                <a:solidFill>
                  <a:schemeClr val="hlink"/>
                </a:solidFill>
              </a:rPr>
              <a:t> Distributions for </a:t>
            </a:r>
            <a:br>
              <a:rPr lang="en-US" altLang="en-US" b="1">
                <a:solidFill>
                  <a:schemeClr val="hlink"/>
                </a:solidFill>
              </a:rPr>
            </a:br>
            <a:r>
              <a:rPr lang="en-US" altLang="en-US" b="1" i="1">
                <a:solidFill>
                  <a:schemeClr val="hlink"/>
                </a:solidFill>
              </a:rPr>
              <a:t>n</a:t>
            </a:r>
            <a:r>
              <a:rPr lang="en-US" altLang="en-US" b="1">
                <a:solidFill>
                  <a:schemeClr val="hlink"/>
                </a:solidFill>
              </a:rPr>
              <a:t> = 3 and </a:t>
            </a:r>
            <a:r>
              <a:rPr lang="en-US" altLang="en-US" b="1" i="1">
                <a:solidFill>
                  <a:schemeClr val="hlink"/>
                </a:solidFill>
              </a:rPr>
              <a:t>n</a:t>
            </a:r>
            <a:r>
              <a:rPr lang="en-US" altLang="en-US" b="1">
                <a:solidFill>
                  <a:schemeClr val="hlink"/>
                </a:solidFill>
              </a:rPr>
              <a:t> = 12</a:t>
            </a:r>
          </a:p>
        </p:txBody>
      </p:sp>
      <p:pic>
        <p:nvPicPr>
          <p:cNvPr id="314389" name="Picture 1045" descr="6_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1892845"/>
            <a:ext cx="601980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393" name="Picture 1049" descr="GuinnessBee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778" b="100000" l="9847" r="89716"/>
                    </a14:imgEffect>
                  </a14:imgLayer>
                </a14:imgProps>
              </a:ext>
              <a:ext uri="{28A0092B-C50C-407E-A947-70E740481C1C}">
                <a14:useLocalDpi xmlns:a14="http://schemas.microsoft.com/office/drawing/2010/main" val="0"/>
              </a:ext>
            </a:extLst>
          </a:blip>
          <a:srcRect/>
          <a:stretch>
            <a:fillRect/>
          </a:stretch>
        </p:blipFill>
        <p:spPr bwMode="auto">
          <a:xfrm>
            <a:off x="3790682" y="2761491"/>
            <a:ext cx="1540352" cy="266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a:spLocks noChangeArrowheads="1"/>
          </p:cNvSpPr>
          <p:nvPr/>
        </p:nvSpPr>
        <p:spPr bwMode="auto">
          <a:xfrm>
            <a:off x="1695933" y="5677407"/>
            <a:ext cx="58478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b="1">
                <a:solidFill>
                  <a:schemeClr val="tx1"/>
                </a:solidFill>
                <a:latin typeface="Arial" charset="0"/>
                <a:ea typeface="MS PGothic" pitchFamily="34" charset="-128"/>
              </a:defRPr>
            </a:lvl1pPr>
            <a:lvl2pPr marL="742950" indent="-285750">
              <a:defRPr sz="3000" b="1">
                <a:solidFill>
                  <a:schemeClr val="tx1"/>
                </a:solidFill>
                <a:latin typeface="Arial" charset="0"/>
                <a:ea typeface="MS PGothic" pitchFamily="34" charset="-128"/>
              </a:defRPr>
            </a:lvl2pPr>
            <a:lvl3pPr marL="1143000" indent="-228600">
              <a:defRPr sz="3000" b="1">
                <a:solidFill>
                  <a:schemeClr val="tx1"/>
                </a:solidFill>
                <a:latin typeface="Arial" charset="0"/>
                <a:ea typeface="MS PGothic" pitchFamily="34" charset="-128"/>
              </a:defRPr>
            </a:lvl3pPr>
            <a:lvl4pPr marL="1600200" indent="-228600">
              <a:defRPr sz="3000" b="1">
                <a:solidFill>
                  <a:schemeClr val="tx1"/>
                </a:solidFill>
                <a:latin typeface="Arial" charset="0"/>
                <a:ea typeface="MS PGothic" pitchFamily="34" charset="-128"/>
              </a:defRPr>
            </a:lvl4pPr>
            <a:lvl5pPr marL="2057400" indent="-228600">
              <a:defRPr sz="3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3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3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3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3000" b="1">
                <a:solidFill>
                  <a:schemeClr val="tx1"/>
                </a:solidFill>
                <a:latin typeface="Arial" charset="0"/>
                <a:ea typeface="MS PGothic" pitchFamily="34" charset="-128"/>
              </a:defRPr>
            </a:lvl9pPr>
          </a:lstStyle>
          <a:p>
            <a:pPr algn="ctr" eaLnBrk="1" hangingPunct="1"/>
            <a:r>
              <a:rPr lang="en-US" altLang="en-US" dirty="0"/>
              <a:t>William Sealy </a:t>
            </a:r>
            <a:r>
              <a:rPr lang="en-US" altLang="en-US" dirty="0" err="1"/>
              <a:t>Gosset</a:t>
            </a:r>
            <a:r>
              <a:rPr lang="en-US" altLang="en-US" dirty="0"/>
              <a:t> (Student)</a:t>
            </a:r>
          </a:p>
        </p:txBody>
      </p:sp>
      <mc:AlternateContent xmlns:mc="http://schemas.openxmlformats.org/markup-compatibility/2006" xmlns:a14="http://schemas.microsoft.com/office/drawing/2010/main">
        <mc:Choice Requires="a14">
          <p:sp>
            <p:nvSpPr>
              <p:cNvPr id="3" name="TextBox 2"/>
              <p:cNvSpPr txBox="1"/>
              <p:nvPr/>
            </p:nvSpPr>
            <p:spPr>
              <a:xfrm>
                <a:off x="429658" y="2908453"/>
                <a:ext cx="2326021" cy="797013"/>
              </a:xfrm>
              <a:prstGeom prst="rect">
                <a:avLst/>
              </a:prstGeom>
              <a:noFill/>
            </p:spPr>
            <p:txBody>
              <a:bodyPr wrap="none" rtlCol="0">
                <a:spAutoFit/>
              </a:bodyPr>
              <a:lstStyle/>
              <a:p>
                <a:r>
                  <a:rPr lang="en-US" dirty="0"/>
                  <a:t>As </a:t>
                </a:r>
                <a14:m>
                  <m:oMath xmlns:m="http://schemas.openxmlformats.org/officeDocument/2006/math">
                    <m:r>
                      <a:rPr lang="en-US" b="0" i="1" smtClean="0">
                        <a:latin typeface="Cambria Math" panose="02040503050406030204" pitchFamily="18" charset="0"/>
                      </a:rPr>
                      <m:t>𝑛</m:t>
                    </m:r>
                    <m:groupChr>
                      <m:groupChrPr>
                        <m:chr m:val="→"/>
                        <m:pos m:val="top"/>
                        <m:ctrlPr>
                          <a:rPr lang="en-US" b="0" i="1" smtClean="0">
                            <a:latin typeface="Cambria Math" panose="02040503050406030204" pitchFamily="18" charset="0"/>
                          </a:rPr>
                        </m:ctrlPr>
                      </m:groupChrPr>
                      <m:e/>
                    </m:groupChr>
                    <m:r>
                      <a:rPr lang="en-US" b="0" i="1" smtClean="0">
                        <a:latin typeface="Cambria Math" panose="02040503050406030204" pitchFamily="18" charset="0"/>
                        <a:ea typeface="Cambria Math" panose="02040503050406030204" pitchFamily="18" charset="0"/>
                      </a:rPr>
                      <m:t>∞</m:t>
                    </m:r>
                  </m:oMath>
                </a14:m>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𝑑𝑖𝑠𝑡</m:t>
                      </m:r>
                      <m:r>
                        <a:rPr lang="en-US" b="0" i="1" smtClean="0">
                          <a:latin typeface="Cambria Math" panose="02040503050406030204" pitchFamily="18" charset="0"/>
                        </a:rPr>
                        <m:t>.</m:t>
                      </m:r>
                      <m:groupChr>
                        <m:groupChrPr>
                          <m:chr m:val="→"/>
                          <m:pos m:val="top"/>
                          <m:ctrlPr>
                            <a:rPr lang="en-US" b="0" i="1" smtClean="0">
                              <a:latin typeface="Cambria Math" panose="02040503050406030204" pitchFamily="18" charset="0"/>
                            </a:rPr>
                          </m:ctrlPr>
                        </m:groupChrPr>
                        <m:e/>
                      </m:groupCh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𝑑𝑖𝑠𝑡</m:t>
                      </m:r>
                      <m:r>
                        <a:rPr lang="en-US" b="0" i="1" smtClean="0">
                          <a:latin typeface="Cambria Math" panose="02040503050406030204" pitchFamily="18" charset="0"/>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29658" y="2908453"/>
                <a:ext cx="2326021" cy="797013"/>
              </a:xfrm>
              <a:prstGeom prst="rect">
                <a:avLst/>
              </a:prstGeom>
              <a:blipFill rotWithShape="0">
                <a:blip r:embed="rId6"/>
                <a:stretch>
                  <a:fillRect l="-2094" t="-7634" b="-11450"/>
                </a:stretch>
              </a:blipFill>
            </p:spPr>
            <p:txBody>
              <a:bodyPr/>
              <a:lstStyle/>
              <a:p>
                <a:r>
                  <a:rPr lang="en-US">
                    <a:noFill/>
                  </a:rPr>
                  <a:t> </a:t>
                </a:r>
              </a:p>
            </p:txBody>
          </p:sp>
        </mc:Fallback>
      </mc:AlternateContent>
      <p:sp>
        <p:nvSpPr>
          <p:cNvPr id="4" name="TextBox 3"/>
          <p:cNvSpPr txBox="1"/>
          <p:nvPr/>
        </p:nvSpPr>
        <p:spPr>
          <a:xfrm>
            <a:off x="7155815" y="1737780"/>
            <a:ext cx="1931670" cy="3693319"/>
          </a:xfrm>
          <a:prstGeom prst="rect">
            <a:avLst/>
          </a:prstGeom>
          <a:noFill/>
        </p:spPr>
        <p:txBody>
          <a:bodyPr wrap="square" rtlCol="0">
            <a:spAutoFit/>
          </a:bodyPr>
          <a:lstStyle/>
          <a:p>
            <a:r>
              <a:rPr lang="en-US" altLang="en-US" dirty="0"/>
              <a:t>Student t distributions have the same general shape and symmetry as the standard normal distribution but reflect a greater variability (heavier tails), which is expected with small samples.</a:t>
            </a:r>
          </a:p>
          <a:p>
            <a:endParaRPr lang="en-US" dirty="0"/>
          </a:p>
        </p:txBody>
      </p:sp>
    </p:spTree>
    <p:extLst>
      <p:ext uri="{BB962C8B-B14F-4D97-AF65-F5344CB8AC3E}">
        <p14:creationId xmlns:p14="http://schemas.microsoft.com/office/powerpoint/2010/main" val="207575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nodeType="afterGroup">
                            <p:stCondLst>
                              <p:cond delay="0"/>
                            </p:stCondLst>
                            <p:childTnLst>
                              <p:par>
                                <p:cTn id="5" presetID="1" presetClass="entr" presetSubtype="0" fill="hold" nodeType="afterEffect">
                                  <p:stCondLst>
                                    <p:cond delay="0"/>
                                  </p:stCondLst>
                                  <p:childTnLst>
                                    <p:set>
                                      <p:cBhvr>
                                        <p:cTn id="6" dur="1" fill="hold">
                                          <p:stCondLst>
                                            <p:cond delay="499"/>
                                          </p:stCondLst>
                                        </p:cTn>
                                        <p:tgtEl>
                                          <p:spTgt spid="314389"/>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0" presetClass="entr" presetSubtype="0" fill="hold" nodeType="clickEffect">
                                  <p:stCondLst>
                                    <p:cond delay="0"/>
                                  </p:stCondLst>
                                  <p:childTnLst>
                                    <p:set>
                                      <p:cBhvr>
                                        <p:cTn id="10" dur="1" fill="hold">
                                          <p:stCondLst>
                                            <p:cond delay="0"/>
                                          </p:stCondLst>
                                        </p:cTn>
                                        <p:tgtEl>
                                          <p:spTgt spid="314393"/>
                                        </p:tgtEl>
                                        <p:attrNameLst>
                                          <p:attrName>style.visibility</p:attrName>
                                        </p:attrNameLst>
                                      </p:cBhvr>
                                      <p:to>
                                        <p:strVal val="visible"/>
                                      </p:to>
                                    </p:set>
                                    <p:animEffect transition="in" filter="fade">
                                      <p:cBhvr>
                                        <p:cTn id="11" dur="500"/>
                                        <p:tgtEl>
                                          <p:spTgt spid="31439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0" y="274638"/>
            <a:ext cx="9144000"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dirty="0"/>
              <a:t>Example: 1 Sample Confidence Interval</a:t>
            </a:r>
            <a:endParaRPr lang="en-US" altLang="en-US" dirty="0"/>
          </a:p>
        </p:txBody>
      </p:sp>
      <p:sp>
        <p:nvSpPr>
          <p:cNvPr id="23555" name="Rectangle 3"/>
          <p:cNvSpPr>
            <a:spLocks noGrp="1" noChangeArrowheads="1"/>
          </p:cNvSpPr>
          <p:nvPr>
            <p:ph type="body" idx="1"/>
          </p:nvPr>
        </p:nvSpPr>
        <p:spPr bwMode="auto">
          <a:xfrm>
            <a:off x="409575" y="3770313"/>
            <a:ext cx="822960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None/>
            </a:pPr>
            <a:r>
              <a:rPr lang="en-US" altLang="en-US" sz="2400" dirty="0"/>
              <a:t>The following are ages of 7 randomly selected patrons at the Beach Comber in South Mission Beach at 7pm! We assume that the data come from a normal distribution and would like to build a 95% confidence interval for the actual mean age of patrons at the Comber.</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5588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03213"/>
            <a:ext cx="3751263"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579" name="Rectangle 5"/>
              <p:cNvSpPr>
                <a:spLocks noGrp="1" noChangeArrowheads="1"/>
              </p:cNvSpPr>
              <p:nvPr>
                <p:ph type="body" idx="1"/>
              </p:nvPr>
            </p:nvSpPr>
            <p:spPr bwMode="auto">
              <a:xfrm>
                <a:off x="4170364" y="240192"/>
                <a:ext cx="4762500" cy="2835275"/>
              </a:xfrm>
              <a:solidFill>
                <a:schemeClr val="bg1"/>
              </a:solidFill>
              <a:extLst/>
            </p:spPr>
            <p:txBody>
              <a:bodyPr vert="horz" wrap="square" lIns="91440" tIns="45720" rIns="91440" bIns="45720" numCol="1" anchor="t" anchorCtr="0" compatLnSpc="1">
                <a:prstTxWarp prst="textNoShape">
                  <a:avLst/>
                </a:prstTxWarp>
              </a:bodyPr>
              <a:lstStyle/>
              <a:p>
                <a:pPr algn="ctr">
                  <a:buNone/>
                </a:pPr>
                <a:r>
                  <a:rPr lang="en-US" altLang="en-US" sz="2800" b="1" dirty="0"/>
                  <a:t>95% confidence interval for mean age</a:t>
                </a:r>
              </a:p>
              <a:p>
                <a:pPr algn="ctr" eaLnBrk="1" hangingPunct="1">
                  <a:lnSpc>
                    <a:spcPct val="90000"/>
                  </a:lnSpc>
                  <a:buFont typeface="Wingdings" pitchFamily="2" charset="2"/>
                  <a:buNone/>
                </a:pPr>
                <a:r>
                  <a:rPr lang="en-US" altLang="en-US" sz="2000" b="1" dirty="0"/>
                  <a:t>Sample Ages:	25, 19, 37, 29, 40, 28, 31</a:t>
                </a:r>
              </a:p>
              <a:p>
                <a:pPr algn="ctr" eaLnBrk="1" hangingPunct="1">
                  <a:lnSpc>
                    <a:spcPct val="90000"/>
                  </a:lnSpc>
                  <a:buFont typeface="Wingdings" pitchFamily="2" charset="2"/>
                  <a:buNone/>
                </a:pPr>
                <a:r>
                  <a:rPr lang="en-US" altLang="en-US" b="1" dirty="0"/>
                  <a:t>We know </a:t>
                </a:r>
                <a14:m>
                  <m:oMath xmlns:m="http://schemas.openxmlformats.org/officeDocument/2006/math">
                    <m:r>
                      <a:rPr lang="en-US" altLang="en-US" b="1" i="1" smtClean="0">
                        <a:latin typeface="Cambria Math" panose="02040503050406030204" pitchFamily="18" charset="0"/>
                        <a:ea typeface="Cambria Math" panose="02040503050406030204" pitchFamily="18" charset="0"/>
                      </a:rPr>
                      <m:t>𝝈</m:t>
                    </m:r>
                  </m:oMath>
                </a14:m>
                <a:r>
                  <a:rPr lang="en-US" altLang="en-US" sz="2000" b="1" dirty="0"/>
                  <a:t> (population standard deviation).</a:t>
                </a:r>
              </a:p>
            </p:txBody>
          </p:sp>
        </mc:Choice>
        <mc:Fallback xmlns="">
          <p:sp>
            <p:nvSpPr>
              <p:cNvPr id="24579" name="Rectangle 5"/>
              <p:cNvSpPr>
                <a:spLocks noGrp="1" noRot="1" noChangeAspect="1" noMove="1" noResize="1" noEditPoints="1" noAdjustHandles="1" noChangeArrowheads="1" noChangeShapeType="1" noTextEdit="1"/>
              </p:cNvSpPr>
              <p:nvPr>
                <p:ph type="body" idx="1"/>
              </p:nvPr>
            </p:nvSpPr>
            <p:spPr bwMode="auto">
              <a:xfrm>
                <a:off x="4170364" y="240192"/>
                <a:ext cx="4762500" cy="2835275"/>
              </a:xfrm>
              <a:blipFill>
                <a:blip r:embed="rId3"/>
                <a:stretch>
                  <a:fillRect t="-3433"/>
                </a:stretch>
              </a:blipFill>
              <a:extLst/>
            </p:spPr>
            <p:txBody>
              <a:bodyPr/>
              <a:lstStyle/>
              <a:p>
                <a:r>
                  <a:rPr lang="en-US">
                    <a:noFill/>
                  </a:rPr>
                  <a:t> </a:t>
                </a:r>
              </a:p>
            </p:txBody>
          </p:sp>
        </mc:Fallback>
      </mc:AlternateContent>
      <p:sp>
        <p:nvSpPr>
          <p:cNvPr id="550918" name="Rectangle 6"/>
          <p:cNvSpPr>
            <a:spLocks noChangeArrowheads="1"/>
          </p:cNvSpPr>
          <p:nvPr/>
        </p:nvSpPr>
        <p:spPr bwMode="auto">
          <a:xfrm>
            <a:off x="292046" y="2973774"/>
            <a:ext cx="2438400" cy="2357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2400" dirty="0">
                <a:solidFill>
                  <a:schemeClr val="tx2"/>
                </a:solidFill>
              </a:rPr>
              <a:t>   = 29.86</a:t>
            </a:r>
          </a:p>
          <a:p>
            <a:pPr>
              <a:lnSpc>
                <a:spcPct val="90000"/>
              </a:lnSpc>
              <a:spcBef>
                <a:spcPct val="30000"/>
              </a:spcBef>
              <a:buClr>
                <a:schemeClr val="accent2"/>
              </a:buClr>
            </a:pPr>
            <a:r>
              <a:rPr lang="en-US" altLang="en-US" sz="2400" i="1" dirty="0">
                <a:solidFill>
                  <a:schemeClr val="tx2"/>
                </a:solidFill>
              </a:rPr>
              <a:t>σ</a:t>
            </a:r>
            <a:r>
              <a:rPr lang="en-US" altLang="en-US" sz="2400" dirty="0">
                <a:solidFill>
                  <a:schemeClr val="tx2"/>
                </a:solidFill>
              </a:rPr>
              <a:t> =   7.08</a:t>
            </a:r>
          </a:p>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a:t>
            </a:r>
            <a:r>
              <a:rPr lang="en-US" altLang="en-US" sz="2400" i="1" dirty="0">
                <a:solidFill>
                  <a:schemeClr val="tx2"/>
                </a:solidFill>
              </a:rPr>
              <a:t>2</a:t>
            </a:r>
            <a:r>
              <a:rPr lang="en-US" altLang="en-US" sz="24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rPr>
              <a:t>z</a:t>
            </a:r>
            <a:r>
              <a:rPr lang="en-US" altLang="en-US" sz="2400" i="1" baseline="-25000" dirty="0">
                <a:solidFill>
                  <a:schemeClr val="tx2"/>
                </a:solidFill>
                <a:latin typeface="Symbol" pitchFamily="18" charset="2"/>
              </a:rPr>
              <a:t></a:t>
            </a:r>
            <a:r>
              <a:rPr lang="en-US" altLang="en-US" sz="2400" baseline="-25000" dirty="0">
                <a:solidFill>
                  <a:schemeClr val="tx2"/>
                </a:solidFill>
              </a:rPr>
              <a:t>/</a:t>
            </a:r>
            <a:r>
              <a:rPr lang="en-US" altLang="en-US" sz="2400" i="1" baseline="-25000" dirty="0">
                <a:solidFill>
                  <a:schemeClr val="tx2"/>
                </a:solidFill>
              </a:rPr>
              <a:t>2</a:t>
            </a:r>
            <a:r>
              <a:rPr lang="en-US" altLang="en-US" sz="2400" dirty="0">
                <a:solidFill>
                  <a:schemeClr val="tx2"/>
                </a:solidFill>
              </a:rPr>
              <a:t> = 1.96</a:t>
            </a:r>
          </a:p>
          <a:p>
            <a:pPr eaLnBrk="1" hangingPunct="1">
              <a:lnSpc>
                <a:spcPct val="90000"/>
              </a:lnSpc>
              <a:spcBef>
                <a:spcPct val="30000"/>
              </a:spcBef>
              <a:buClr>
                <a:schemeClr val="accent2"/>
              </a:buClr>
              <a:buFont typeface="Wingdings" pitchFamily="2" charset="2"/>
              <a:buNone/>
            </a:pPr>
            <a:endParaRPr lang="en-US" altLang="en-US" sz="2400" dirty="0">
              <a:solidFill>
                <a:schemeClr val="tx2"/>
              </a:solidFill>
            </a:endParaRPr>
          </a:p>
        </p:txBody>
      </p:sp>
      <p:grpSp>
        <p:nvGrpSpPr>
          <p:cNvPr id="2" name="Group 7"/>
          <p:cNvGrpSpPr>
            <a:grpSpLocks/>
          </p:cNvGrpSpPr>
          <p:nvPr/>
        </p:nvGrpSpPr>
        <p:grpSpPr bwMode="auto">
          <a:xfrm>
            <a:off x="2281837" y="3315054"/>
            <a:ext cx="5775327" cy="1252538"/>
            <a:chOff x="1629" y="1548"/>
            <a:chExt cx="3638" cy="789"/>
          </a:xfrm>
        </p:grpSpPr>
        <p:sp>
          <p:nvSpPr>
            <p:cNvPr id="24590" name="Rectangle 8"/>
            <p:cNvSpPr>
              <a:spLocks noChangeArrowheads="1"/>
            </p:cNvSpPr>
            <p:nvPr/>
          </p:nvSpPr>
          <p:spPr bwMode="auto">
            <a:xfrm>
              <a:off x="1629" y="1548"/>
              <a:ext cx="363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3600" i="1" dirty="0">
                  <a:solidFill>
                    <a:schemeClr val="hlink"/>
                  </a:solidFill>
                </a:rPr>
                <a:t>E</a:t>
              </a:r>
              <a:r>
                <a:rPr lang="en-US" altLang="en-US" sz="4000" i="1"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3600" i="1" dirty="0">
                  <a:solidFill>
                    <a:schemeClr val="hlink"/>
                  </a:solidFill>
                </a:rPr>
                <a:t>z</a:t>
              </a:r>
              <a:r>
                <a:rPr lang="en-US" altLang="en-US" sz="3200" i="1" baseline="-25000" dirty="0">
                  <a:solidFill>
                    <a:schemeClr val="hlink"/>
                  </a:solidFill>
                  <a:latin typeface="Symbol" pitchFamily="18" charset="2"/>
                </a:rPr>
                <a:t></a:t>
              </a:r>
              <a:r>
                <a:rPr lang="en-US" altLang="en-US" sz="3200" baseline="-25000" dirty="0">
                  <a:solidFill>
                    <a:schemeClr val="hlink"/>
                  </a:solidFill>
                  <a:latin typeface="Symbol" pitchFamily="18" charset="2"/>
                </a:rPr>
                <a:t></a:t>
              </a:r>
              <a:r>
                <a:rPr lang="en-US" altLang="en-US" sz="2800" baseline="-25000" dirty="0">
                  <a:solidFill>
                    <a:schemeClr val="hlink"/>
                  </a:solidFill>
                </a:rPr>
                <a:t>2  </a:t>
              </a:r>
              <a:r>
                <a:rPr lang="en-US" altLang="en-US" sz="3600" i="1" dirty="0">
                  <a:solidFill>
                    <a:schemeClr val="hlink"/>
                  </a:solidFill>
                </a:rPr>
                <a:t>σ</a:t>
              </a:r>
              <a:r>
                <a:rPr lang="en-US" altLang="en-US" sz="4000"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2400" dirty="0"/>
                <a:t>(1.96)(7.08) = 5.24</a:t>
              </a:r>
            </a:p>
          </p:txBody>
        </p:sp>
        <p:grpSp>
          <p:nvGrpSpPr>
            <p:cNvPr id="24591" name="Group 9"/>
            <p:cNvGrpSpPr>
              <a:grpSpLocks/>
            </p:cNvGrpSpPr>
            <p:nvPr/>
          </p:nvGrpSpPr>
          <p:grpSpPr bwMode="auto">
            <a:xfrm>
              <a:off x="2602" y="1969"/>
              <a:ext cx="439" cy="327"/>
              <a:chOff x="2412" y="1957"/>
              <a:chExt cx="439" cy="327"/>
            </a:xfrm>
          </p:grpSpPr>
          <p:grpSp>
            <p:nvGrpSpPr>
              <p:cNvPr id="24600" name="Group 10"/>
              <p:cNvGrpSpPr>
                <a:grpSpLocks/>
              </p:cNvGrpSpPr>
              <p:nvPr/>
            </p:nvGrpSpPr>
            <p:grpSpPr bwMode="auto">
              <a:xfrm>
                <a:off x="2412" y="2016"/>
                <a:ext cx="439" cy="248"/>
                <a:chOff x="2412" y="2016"/>
                <a:chExt cx="439" cy="248"/>
              </a:xfrm>
            </p:grpSpPr>
            <p:sp>
              <p:nvSpPr>
                <p:cNvPr id="24603" name="Line 11"/>
                <p:cNvSpPr>
                  <a:spLocks noChangeShapeType="1"/>
                </p:cNvSpPr>
                <p:nvPr/>
              </p:nvSpPr>
              <p:spPr bwMode="auto">
                <a:xfrm flipV="1">
                  <a:off x="2412"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04" name="Line 12"/>
                <p:cNvSpPr>
                  <a:spLocks noChangeShapeType="1"/>
                </p:cNvSpPr>
                <p:nvPr/>
              </p:nvSpPr>
              <p:spPr bwMode="auto">
                <a:xfrm>
                  <a:off x="2475"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05" name="Line 13"/>
                <p:cNvSpPr>
                  <a:spLocks noChangeShapeType="1"/>
                </p:cNvSpPr>
                <p:nvPr/>
              </p:nvSpPr>
              <p:spPr bwMode="auto">
                <a:xfrm flipV="1">
                  <a:off x="2526"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06" name="Line 14"/>
                <p:cNvSpPr>
                  <a:spLocks noChangeShapeType="1"/>
                </p:cNvSpPr>
                <p:nvPr/>
              </p:nvSpPr>
              <p:spPr bwMode="auto">
                <a:xfrm>
                  <a:off x="2573"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4601" name="Text Box 15"/>
              <p:cNvSpPr txBox="1">
                <a:spLocks noChangeArrowheads="1"/>
              </p:cNvSpPr>
              <p:nvPr/>
            </p:nvSpPr>
            <p:spPr bwMode="auto">
              <a:xfrm>
                <a:off x="2566" y="1993"/>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i="1" dirty="0">
                    <a:solidFill>
                      <a:schemeClr val="hlink"/>
                    </a:solidFill>
                  </a:rPr>
                  <a:t>n</a:t>
                </a:r>
                <a:endParaRPr lang="en-US" altLang="en-US" sz="2400" dirty="0"/>
              </a:p>
            </p:txBody>
          </p:sp>
          <p:sp>
            <p:nvSpPr>
              <p:cNvPr id="24602" name="Line 16"/>
              <p:cNvSpPr>
                <a:spLocks noChangeShapeType="1"/>
              </p:cNvSpPr>
              <p:nvPr/>
            </p:nvSpPr>
            <p:spPr bwMode="auto">
              <a:xfrm flipH="1" flipV="1">
                <a:off x="2571" y="1957"/>
                <a:ext cx="245" cy="1"/>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4592" name="Group 17"/>
            <p:cNvGrpSpPr>
              <a:grpSpLocks/>
            </p:cNvGrpSpPr>
            <p:nvPr/>
          </p:nvGrpSpPr>
          <p:grpSpPr bwMode="auto">
            <a:xfrm>
              <a:off x="4122" y="1969"/>
              <a:ext cx="521" cy="368"/>
              <a:chOff x="3895" y="1957"/>
              <a:chExt cx="521" cy="368"/>
            </a:xfrm>
          </p:grpSpPr>
          <p:sp>
            <p:nvSpPr>
              <p:cNvPr id="24593" name="Line 18"/>
              <p:cNvSpPr>
                <a:spLocks noChangeShapeType="1"/>
              </p:cNvSpPr>
              <p:nvPr/>
            </p:nvSpPr>
            <p:spPr bwMode="auto">
              <a:xfrm>
                <a:off x="3932" y="1957"/>
                <a:ext cx="484" cy="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4594" name="Group 19"/>
              <p:cNvGrpSpPr>
                <a:grpSpLocks/>
              </p:cNvGrpSpPr>
              <p:nvPr/>
            </p:nvGrpSpPr>
            <p:grpSpPr bwMode="auto">
              <a:xfrm>
                <a:off x="3895" y="2001"/>
                <a:ext cx="428" cy="247"/>
                <a:chOff x="2511" y="2016"/>
                <a:chExt cx="428" cy="248"/>
              </a:xfrm>
            </p:grpSpPr>
            <p:sp>
              <p:nvSpPr>
                <p:cNvPr id="24596" name="Line 20"/>
                <p:cNvSpPr>
                  <a:spLocks noChangeShapeType="1"/>
                </p:cNvSpPr>
                <p:nvPr/>
              </p:nvSpPr>
              <p:spPr bwMode="auto">
                <a:xfrm flipV="1">
                  <a:off x="2511"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7" name="Line 21"/>
                <p:cNvSpPr>
                  <a:spLocks noChangeShapeType="1"/>
                </p:cNvSpPr>
                <p:nvPr/>
              </p:nvSpPr>
              <p:spPr bwMode="auto">
                <a:xfrm>
                  <a:off x="2572" y="2113"/>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8" name="Line 22"/>
                <p:cNvSpPr>
                  <a:spLocks noChangeShapeType="1"/>
                </p:cNvSpPr>
                <p:nvPr/>
              </p:nvSpPr>
              <p:spPr bwMode="auto">
                <a:xfrm flipV="1">
                  <a:off x="2614" y="2016"/>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9" name="Line 23"/>
                <p:cNvSpPr>
                  <a:spLocks noChangeShapeType="1"/>
                </p:cNvSpPr>
                <p:nvPr/>
              </p:nvSpPr>
              <p:spPr bwMode="auto">
                <a:xfrm>
                  <a:off x="2661" y="2025"/>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4595" name="Text Box 24"/>
              <p:cNvSpPr txBox="1">
                <a:spLocks noChangeArrowheads="1"/>
              </p:cNvSpPr>
              <p:nvPr/>
            </p:nvSpPr>
            <p:spPr bwMode="auto">
              <a:xfrm>
                <a:off x="4087" y="203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a:t>7</a:t>
                </a:r>
              </a:p>
            </p:txBody>
          </p:sp>
        </p:grpSp>
      </p:grpSp>
      <p:sp>
        <p:nvSpPr>
          <p:cNvPr id="550937" name="Rectangle 25"/>
          <p:cNvSpPr>
            <a:spLocks noChangeArrowheads="1"/>
          </p:cNvSpPr>
          <p:nvPr/>
        </p:nvSpPr>
        <p:spPr bwMode="auto">
          <a:xfrm>
            <a:off x="3480133" y="4342330"/>
            <a:ext cx="4007509" cy="153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2000" dirty="0"/>
              <a:t>29.86 – 5.24  &lt; </a:t>
            </a:r>
            <a:r>
              <a:rPr lang="en-US" altLang="en-US" sz="2400" i="1" dirty="0">
                <a:latin typeface="Times New Roman" pitchFamily="18" charset="0"/>
              </a:rPr>
              <a:t>µ</a:t>
            </a:r>
            <a:r>
              <a:rPr lang="en-US" altLang="en-US" sz="2000" dirty="0"/>
              <a:t> &lt;</a:t>
            </a:r>
            <a:r>
              <a:rPr lang="en-US" altLang="en-US" sz="4000" dirty="0">
                <a:solidFill>
                  <a:schemeClr val="tx2"/>
                </a:solidFill>
              </a:rPr>
              <a:t> </a:t>
            </a:r>
            <a:r>
              <a:rPr lang="en-US" altLang="en-US" sz="2000" dirty="0"/>
              <a:t>29.86</a:t>
            </a:r>
            <a:r>
              <a:rPr lang="en-US" altLang="en-US" sz="2000" dirty="0">
                <a:solidFill>
                  <a:schemeClr val="tx2"/>
                </a:solidFill>
              </a:rPr>
              <a:t> </a:t>
            </a:r>
            <a:r>
              <a:rPr lang="en-US" altLang="en-US" sz="2000" dirty="0"/>
              <a:t>+ 5.24 </a:t>
            </a:r>
          </a:p>
          <a:p>
            <a:pPr algn="ctr">
              <a:lnSpc>
                <a:spcPct val="90000"/>
              </a:lnSpc>
            </a:pPr>
            <a:r>
              <a:rPr lang="en-US" altLang="en-US" sz="3200" dirty="0"/>
              <a:t>24.62 &lt; </a:t>
            </a:r>
            <a:r>
              <a:rPr lang="en-US" altLang="en-US" sz="3200" i="1" dirty="0">
                <a:sym typeface="Symbol" pitchFamily="18" charset="2"/>
              </a:rPr>
              <a:t></a:t>
            </a:r>
            <a:r>
              <a:rPr lang="en-US" altLang="en-US" sz="3200" dirty="0">
                <a:sym typeface="Symbol" pitchFamily="18" charset="2"/>
              </a:rPr>
              <a:t> &lt; 35.10</a:t>
            </a:r>
          </a:p>
          <a:p>
            <a:pPr algn="ctr">
              <a:lnSpc>
                <a:spcPct val="90000"/>
              </a:lnSpc>
            </a:pPr>
            <a:endParaRPr lang="en-US" altLang="en-US" sz="3200" dirty="0">
              <a:sym typeface="Symbol" pitchFamily="18" charset="2"/>
            </a:endParaRPr>
          </a:p>
        </p:txBody>
      </p:sp>
      <p:sp>
        <p:nvSpPr>
          <p:cNvPr id="550938" name="Rectangle 26"/>
          <p:cNvSpPr>
            <a:spLocks noChangeArrowheads="1"/>
          </p:cNvSpPr>
          <p:nvPr/>
        </p:nvSpPr>
        <p:spPr bwMode="auto">
          <a:xfrm>
            <a:off x="63705" y="5437460"/>
            <a:ext cx="8757439" cy="920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000" dirty="0"/>
              <a:t>We are 95% confident that the mean age of Beach Comber patrons at 7pm is contained in any 95% confidence interval, such as </a:t>
            </a:r>
          </a:p>
          <a:p>
            <a:pPr>
              <a:lnSpc>
                <a:spcPct val="90000"/>
              </a:lnSpc>
            </a:pPr>
            <a:r>
              <a:rPr lang="en-US" altLang="en-US" sz="2000" dirty="0"/>
              <a:t>(24.62 years, 35.10 years).</a:t>
            </a:r>
          </a:p>
        </p:txBody>
      </p:sp>
      <p:grpSp>
        <p:nvGrpSpPr>
          <p:cNvPr id="7" name="Group 27"/>
          <p:cNvGrpSpPr>
            <a:grpSpLocks/>
          </p:cNvGrpSpPr>
          <p:nvPr/>
        </p:nvGrpSpPr>
        <p:grpSpPr bwMode="auto">
          <a:xfrm>
            <a:off x="2885205" y="2924533"/>
            <a:ext cx="4811715" cy="584200"/>
            <a:chOff x="1802" y="2523"/>
            <a:chExt cx="3031" cy="368"/>
          </a:xfrm>
        </p:grpSpPr>
        <p:sp>
          <p:nvSpPr>
            <p:cNvPr id="24587" name="Text Box 28"/>
            <p:cNvSpPr txBox="1">
              <a:spLocks noChangeArrowheads="1"/>
            </p:cNvSpPr>
            <p:nvPr/>
          </p:nvSpPr>
          <p:spPr bwMode="auto">
            <a:xfrm>
              <a:off x="1802" y="2523"/>
              <a:ext cx="303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3200" i="1" dirty="0">
                  <a:solidFill>
                    <a:schemeClr val="hlink"/>
                  </a:solidFill>
                </a:rPr>
                <a:t>x</a:t>
              </a:r>
              <a:r>
                <a:rPr lang="en-US" altLang="en-US" sz="3200" dirty="0">
                  <a:solidFill>
                    <a:schemeClr val="hlink"/>
                  </a:solidFill>
                </a:rPr>
                <a:t> – </a:t>
              </a:r>
              <a:r>
                <a:rPr lang="en-US" altLang="en-US" sz="3200" i="1" dirty="0">
                  <a:solidFill>
                    <a:schemeClr val="hlink"/>
                  </a:solidFill>
                </a:rPr>
                <a:t>E</a:t>
              </a:r>
              <a:r>
                <a:rPr lang="en-US" altLang="en-US" sz="3200" dirty="0">
                  <a:solidFill>
                    <a:schemeClr val="hlink"/>
                  </a:solidFill>
                </a:rPr>
                <a:t> &lt; </a:t>
              </a:r>
              <a:r>
                <a:rPr lang="en-US" altLang="en-US" sz="3200" i="1" dirty="0">
                  <a:solidFill>
                    <a:schemeClr val="hlink"/>
                  </a:solidFill>
                </a:rPr>
                <a:t>µ</a:t>
              </a:r>
              <a:r>
                <a:rPr lang="en-US" altLang="en-US" sz="3200" dirty="0">
                  <a:solidFill>
                    <a:schemeClr val="hlink"/>
                  </a:solidFill>
                </a:rPr>
                <a:t> &lt; </a:t>
              </a:r>
              <a:r>
                <a:rPr lang="en-US" altLang="en-US" sz="3200" i="1" dirty="0">
                  <a:solidFill>
                    <a:schemeClr val="hlink"/>
                  </a:solidFill>
                </a:rPr>
                <a:t>x</a:t>
              </a:r>
              <a:r>
                <a:rPr lang="en-US" altLang="en-US" sz="3200" dirty="0">
                  <a:solidFill>
                    <a:schemeClr val="hlink"/>
                  </a:solidFill>
                </a:rPr>
                <a:t> + </a:t>
              </a:r>
              <a:r>
                <a:rPr lang="en-US" altLang="en-US" sz="3200" i="1" dirty="0">
                  <a:solidFill>
                    <a:schemeClr val="hlink"/>
                  </a:solidFill>
                </a:rPr>
                <a:t>E, where </a:t>
              </a:r>
              <a:endParaRPr lang="en-US" altLang="en-US" sz="3200" dirty="0"/>
            </a:p>
          </p:txBody>
        </p:sp>
        <p:sp>
          <p:nvSpPr>
            <p:cNvPr id="24588" name="Line 29"/>
            <p:cNvSpPr>
              <a:spLocks noChangeShapeType="1"/>
            </p:cNvSpPr>
            <p:nvPr/>
          </p:nvSpPr>
          <p:spPr bwMode="auto">
            <a:xfrm flipH="1">
              <a:off x="1876" y="2603"/>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9" name="Line 30"/>
            <p:cNvSpPr>
              <a:spLocks noChangeShapeType="1"/>
            </p:cNvSpPr>
            <p:nvPr/>
          </p:nvSpPr>
          <p:spPr bwMode="auto">
            <a:xfrm flipH="1">
              <a:off x="3183" y="258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4585" name="Line 31"/>
          <p:cNvSpPr>
            <a:spLocks noChangeShapeType="1"/>
          </p:cNvSpPr>
          <p:nvPr/>
        </p:nvSpPr>
        <p:spPr bwMode="auto">
          <a:xfrm>
            <a:off x="161870" y="283006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3" name="TextBox 2"/>
          <p:cNvSpPr txBox="1"/>
          <p:nvPr/>
        </p:nvSpPr>
        <p:spPr>
          <a:xfrm>
            <a:off x="7358287" y="3824753"/>
            <a:ext cx="1682805" cy="1477328"/>
          </a:xfrm>
          <a:prstGeom prst="rect">
            <a:avLst/>
          </a:prstGeom>
          <a:noFill/>
        </p:spPr>
        <p:txBody>
          <a:bodyPr wrap="square" rtlCol="0">
            <a:spAutoFit/>
          </a:bodyPr>
          <a:lstStyle/>
          <a:p>
            <a:pPr algn="ctr"/>
            <a:r>
              <a:rPr lang="en-US" dirty="0">
                <a:solidFill>
                  <a:srgbClr val="FF0000"/>
                </a:solidFill>
              </a:rPr>
              <a:t>IMPORTANT:  These are the </a:t>
            </a:r>
            <a:r>
              <a:rPr lang="en-US" b="1" i="1" dirty="0">
                <a:solidFill>
                  <a:srgbClr val="FF0000"/>
                </a:solidFill>
              </a:rPr>
              <a:t>plausible </a:t>
            </a:r>
            <a:r>
              <a:rPr lang="en-US" dirty="0">
                <a:solidFill>
                  <a:srgbClr val="FF0000"/>
                </a:solidFill>
              </a:rPr>
              <a:t>values of the mean given the data!</a:t>
            </a:r>
          </a:p>
        </p:txBody>
      </p:sp>
      <mc:AlternateContent xmlns:mc="http://schemas.openxmlformats.org/markup-compatibility/2006" xmlns:a14="http://schemas.microsoft.com/office/drawing/2010/main">
        <mc:Choice Requires="a14">
          <p:sp>
            <p:nvSpPr>
              <p:cNvPr id="4" name="TextBox 3"/>
              <p:cNvSpPr txBox="1"/>
              <p:nvPr/>
            </p:nvSpPr>
            <p:spPr>
              <a:xfrm>
                <a:off x="374047" y="3385135"/>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74047" y="3385135"/>
                <a:ext cx="246862" cy="369332"/>
              </a:xfrm>
              <a:prstGeom prst="rect">
                <a:avLst/>
              </a:prstGeom>
              <a:blipFill rotWithShape="0">
                <a:blip r:embed="rId4"/>
                <a:stretch>
                  <a:fillRect l="-17073" r="-29268"/>
                </a:stretch>
              </a:blipFill>
            </p:spPr>
            <p:txBody>
              <a:bodyPr/>
              <a:lstStyle/>
              <a:p>
                <a:r>
                  <a:rPr lang="en-US">
                    <a:noFill/>
                  </a:rPr>
                  <a:t> </a:t>
                </a:r>
              </a:p>
            </p:txBody>
          </p:sp>
        </mc:Fallback>
      </mc:AlternateContent>
    </p:spTree>
    <p:extLst>
      <p:ext uri="{BB962C8B-B14F-4D97-AF65-F5344CB8AC3E}">
        <p14:creationId xmlns:p14="http://schemas.microsoft.com/office/powerpoint/2010/main" val="1504166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0918">
                                            <p:txEl>
                                              <p:pRg st="0" end="0"/>
                                            </p:txEl>
                                          </p:spTgt>
                                        </p:tgtEl>
                                        <p:attrNameLst>
                                          <p:attrName>style.visibility</p:attrName>
                                        </p:attrNameLst>
                                      </p:cBhvr>
                                      <p:to>
                                        <p:strVal val="visible"/>
                                      </p:to>
                                    </p:set>
                                    <p:anim calcmode="lin" valueType="num">
                                      <p:cBhvr additive="base">
                                        <p:cTn id="7" dur="500" fill="hold"/>
                                        <p:tgtEl>
                                          <p:spTgt spid="5509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09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0918">
                                            <p:txEl>
                                              <p:pRg st="1" end="1"/>
                                            </p:txEl>
                                          </p:spTgt>
                                        </p:tgtEl>
                                        <p:attrNameLst>
                                          <p:attrName>style.visibility</p:attrName>
                                        </p:attrNameLst>
                                      </p:cBhvr>
                                      <p:to>
                                        <p:strVal val="visible"/>
                                      </p:to>
                                    </p:set>
                                    <p:anim calcmode="lin" valueType="num">
                                      <p:cBhvr additive="base">
                                        <p:cTn id="11" dur="500" fill="hold"/>
                                        <p:tgtEl>
                                          <p:spTgt spid="5509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0918">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 presetClass="entr" presetSubtype="4" fill="hold" nodeType="withEffect">
                                  <p:stCondLst>
                                    <p:cond delay="0"/>
                                  </p:stCondLst>
                                  <p:childTnLst>
                                    <p:set>
                                      <p:cBhvr>
                                        <p:cTn id="17" dur="1" fill="hold">
                                          <p:stCondLst>
                                            <p:cond delay="0"/>
                                          </p:stCondLst>
                                        </p:cTn>
                                        <p:tgtEl>
                                          <p:spTgt spid="550918">
                                            <p:txEl>
                                              <p:pRg st="2" end="2"/>
                                            </p:txEl>
                                          </p:spTgt>
                                        </p:tgtEl>
                                        <p:attrNameLst>
                                          <p:attrName>style.visibility</p:attrName>
                                        </p:attrNameLst>
                                      </p:cBhvr>
                                      <p:to>
                                        <p:strVal val="visible"/>
                                      </p:to>
                                    </p:set>
                                    <p:anim calcmode="lin" valueType="num">
                                      <p:cBhvr additive="base">
                                        <p:cTn id="18" dur="500" fill="hold"/>
                                        <p:tgtEl>
                                          <p:spTgt spid="550918">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509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50918">
                                            <p:txEl>
                                              <p:pRg st="3" end="3"/>
                                            </p:txEl>
                                          </p:spTgt>
                                        </p:tgtEl>
                                        <p:attrNameLst>
                                          <p:attrName>style.visibility</p:attrName>
                                        </p:attrNameLst>
                                      </p:cBhvr>
                                      <p:to>
                                        <p:strVal val="visible"/>
                                      </p:to>
                                    </p:set>
                                    <p:anim calcmode="lin" valueType="num">
                                      <p:cBhvr additive="base">
                                        <p:cTn id="24" dur="500" fill="hold"/>
                                        <p:tgtEl>
                                          <p:spTgt spid="550918">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50918">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50918">
                                            <p:txEl>
                                              <p:pRg st="4" end="4"/>
                                            </p:txEl>
                                          </p:spTgt>
                                        </p:tgtEl>
                                        <p:attrNameLst>
                                          <p:attrName>style.visibility</p:attrName>
                                        </p:attrNameLst>
                                      </p:cBhvr>
                                      <p:to>
                                        <p:strVal val="visible"/>
                                      </p:to>
                                    </p:set>
                                    <p:anim calcmode="lin" valueType="num">
                                      <p:cBhvr additive="base">
                                        <p:cTn id="28" dur="500" fill="hold"/>
                                        <p:tgtEl>
                                          <p:spTgt spid="550918">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50918">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50918">
                                            <p:txEl>
                                              <p:pRg st="5" end="5"/>
                                            </p:txEl>
                                          </p:spTgt>
                                        </p:tgtEl>
                                        <p:attrNameLst>
                                          <p:attrName>style.visibility</p:attrName>
                                        </p:attrNameLst>
                                      </p:cBhvr>
                                      <p:to>
                                        <p:strVal val="visible"/>
                                      </p:to>
                                    </p:set>
                                    <p:anim calcmode="lin" valueType="num">
                                      <p:cBhvr additive="base">
                                        <p:cTn id="32" dur="500" fill="hold"/>
                                        <p:tgtEl>
                                          <p:spTgt spid="550918">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09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50937"/>
                                        </p:tgtEl>
                                        <p:attrNameLst>
                                          <p:attrName>style.visibility</p:attrName>
                                        </p:attrNameLst>
                                      </p:cBhvr>
                                      <p:to>
                                        <p:strVal val="visible"/>
                                      </p:to>
                                    </p:set>
                                    <p:anim calcmode="lin" valueType="num">
                                      <p:cBhvr additive="base">
                                        <p:cTn id="50" dur="500" fill="hold"/>
                                        <p:tgtEl>
                                          <p:spTgt spid="550937"/>
                                        </p:tgtEl>
                                        <p:attrNameLst>
                                          <p:attrName>ppt_x</p:attrName>
                                        </p:attrNameLst>
                                      </p:cBhvr>
                                      <p:tavLst>
                                        <p:tav tm="0">
                                          <p:val>
                                            <p:strVal val="#ppt_x"/>
                                          </p:val>
                                        </p:tav>
                                        <p:tav tm="100000">
                                          <p:val>
                                            <p:strVal val="#ppt_x"/>
                                          </p:val>
                                        </p:tav>
                                      </p:tavLst>
                                    </p:anim>
                                    <p:anim calcmode="lin" valueType="num">
                                      <p:cBhvr additive="base">
                                        <p:cTn id="51" dur="500" fill="hold"/>
                                        <p:tgtEl>
                                          <p:spTgt spid="550937"/>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50938"/>
                                        </p:tgtEl>
                                        <p:attrNameLst>
                                          <p:attrName>style.visibility</p:attrName>
                                        </p:attrNameLst>
                                      </p:cBhvr>
                                      <p:to>
                                        <p:strVal val="visible"/>
                                      </p:to>
                                    </p:set>
                                    <p:anim calcmode="lin" valueType="num">
                                      <p:cBhvr additive="base">
                                        <p:cTn id="56" dur="500" fill="hold"/>
                                        <p:tgtEl>
                                          <p:spTgt spid="550938"/>
                                        </p:tgtEl>
                                        <p:attrNameLst>
                                          <p:attrName>ppt_x</p:attrName>
                                        </p:attrNameLst>
                                      </p:cBhvr>
                                      <p:tavLst>
                                        <p:tav tm="0">
                                          <p:val>
                                            <p:strVal val="#ppt_x"/>
                                          </p:val>
                                        </p:tav>
                                        <p:tav tm="100000">
                                          <p:val>
                                            <p:strVal val="#ppt_x"/>
                                          </p:val>
                                        </p:tav>
                                      </p:tavLst>
                                    </p:anim>
                                    <p:anim calcmode="lin" valueType="num">
                                      <p:cBhvr additive="base">
                                        <p:cTn id="57" dur="500" fill="hold"/>
                                        <p:tgtEl>
                                          <p:spTgt spid="55093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37" grpId="0"/>
      <p:bldP spid="550938" grpId="0"/>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03213"/>
            <a:ext cx="3751263"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579" name="Rectangle 5"/>
              <p:cNvSpPr>
                <a:spLocks noGrp="1" noChangeArrowheads="1"/>
              </p:cNvSpPr>
              <p:nvPr>
                <p:ph type="body" idx="1"/>
              </p:nvPr>
            </p:nvSpPr>
            <p:spPr bwMode="auto">
              <a:xfrm>
                <a:off x="4170364" y="250825"/>
                <a:ext cx="4762500" cy="2835275"/>
              </a:xfrm>
              <a:solidFill>
                <a:schemeClr val="bg1"/>
              </a:solidFill>
              <a:extLst/>
            </p:spPr>
            <p:txBody>
              <a:bodyPr vert="horz" wrap="square" lIns="91440" tIns="45720" rIns="91440" bIns="45720" numCol="1" anchor="t" anchorCtr="0" compatLnSpc="1">
                <a:prstTxWarp prst="textNoShape">
                  <a:avLst/>
                </a:prstTxWarp>
              </a:bodyPr>
              <a:lstStyle/>
              <a:p>
                <a:pPr algn="ctr">
                  <a:buNone/>
                </a:pPr>
                <a:r>
                  <a:rPr lang="en-US" altLang="en-US" sz="2800" b="1" dirty="0"/>
                  <a:t>95% confidence interval for mean age</a:t>
                </a:r>
              </a:p>
              <a:p>
                <a:pPr algn="ctr">
                  <a:buNone/>
                </a:pPr>
                <a:r>
                  <a:rPr lang="en-US" altLang="en-US" b="1" dirty="0"/>
                  <a:t>Sample Ages:	25, 19, 37, 29, 40, 28, 31</a:t>
                </a:r>
              </a:p>
              <a:p>
                <a:pPr algn="ctr">
                  <a:buNone/>
                </a:pPr>
                <a:r>
                  <a:rPr lang="en-US" altLang="en-US" b="1" dirty="0"/>
                  <a:t>We do </a:t>
                </a:r>
                <a:r>
                  <a:rPr lang="en-US" altLang="en-US" b="1" dirty="0">
                    <a:solidFill>
                      <a:srgbClr val="FF0000"/>
                    </a:solidFill>
                  </a:rPr>
                  <a:t>NOT</a:t>
                </a:r>
                <a:r>
                  <a:rPr lang="en-US" altLang="en-US" b="1" dirty="0"/>
                  <a:t> know </a:t>
                </a:r>
                <a14:m>
                  <m:oMath xmlns:m="http://schemas.openxmlformats.org/officeDocument/2006/math">
                    <m:r>
                      <a:rPr lang="en-US" altLang="en-US" b="1" i="1">
                        <a:latin typeface="Cambria Math" panose="02040503050406030204" pitchFamily="18" charset="0"/>
                        <a:ea typeface="Cambria Math" panose="02040503050406030204" pitchFamily="18" charset="0"/>
                      </a:rPr>
                      <m:t>𝝈</m:t>
                    </m:r>
                  </m:oMath>
                </a14:m>
                <a:r>
                  <a:rPr lang="en-US" altLang="en-US" b="1" dirty="0"/>
                  <a:t> (population standard deviation). We must estimate it using </a:t>
                </a:r>
                <a:r>
                  <a:rPr lang="en-US" altLang="en-US" b="1" dirty="0">
                    <a:solidFill>
                      <a:srgbClr val="FF0000"/>
                    </a:solidFill>
                  </a:rPr>
                  <a:t>s</a:t>
                </a:r>
                <a:r>
                  <a:rPr lang="en-US" altLang="en-US" b="1" dirty="0"/>
                  <a:t> (sample standard deviation).</a:t>
                </a:r>
              </a:p>
            </p:txBody>
          </p:sp>
        </mc:Choice>
        <mc:Fallback xmlns="">
          <p:sp>
            <p:nvSpPr>
              <p:cNvPr id="24579" name="Rectangle 5"/>
              <p:cNvSpPr>
                <a:spLocks noGrp="1" noRot="1" noChangeAspect="1" noMove="1" noResize="1" noEditPoints="1" noAdjustHandles="1" noChangeArrowheads="1" noChangeShapeType="1" noTextEdit="1"/>
              </p:cNvSpPr>
              <p:nvPr>
                <p:ph type="body" idx="1"/>
              </p:nvPr>
            </p:nvSpPr>
            <p:spPr bwMode="auto">
              <a:xfrm>
                <a:off x="4170364" y="250825"/>
                <a:ext cx="4762500" cy="2835275"/>
              </a:xfrm>
              <a:blipFill>
                <a:blip r:embed="rId3"/>
                <a:stretch>
                  <a:fillRect t="-3441"/>
                </a:stretch>
              </a:blipFill>
              <a:extLst/>
            </p:spPr>
            <p:txBody>
              <a:bodyPr/>
              <a:lstStyle/>
              <a:p>
                <a:r>
                  <a:rPr lang="en-US">
                    <a:noFill/>
                  </a:rPr>
                  <a:t> </a:t>
                </a:r>
              </a:p>
            </p:txBody>
          </p:sp>
        </mc:Fallback>
      </mc:AlternateContent>
      <p:sp>
        <p:nvSpPr>
          <p:cNvPr id="550918" name="Rectangle 6"/>
          <p:cNvSpPr>
            <a:spLocks noChangeArrowheads="1"/>
          </p:cNvSpPr>
          <p:nvPr/>
        </p:nvSpPr>
        <p:spPr bwMode="auto">
          <a:xfrm>
            <a:off x="292046" y="2973774"/>
            <a:ext cx="3157570" cy="26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2400" dirty="0">
                <a:solidFill>
                  <a:schemeClr val="tx2"/>
                </a:solidFill>
              </a:rPr>
              <a:t>   = 29.86</a:t>
            </a:r>
          </a:p>
          <a:p>
            <a:pPr eaLnBrk="1" hangingPunct="1">
              <a:lnSpc>
                <a:spcPct val="90000"/>
              </a:lnSpc>
              <a:spcBef>
                <a:spcPct val="30000"/>
              </a:spcBef>
              <a:buClr>
                <a:schemeClr val="accent2"/>
              </a:buClr>
              <a:buFont typeface="Wingdings" pitchFamily="2" charset="2"/>
              <a:buNone/>
            </a:pPr>
            <a:r>
              <a:rPr lang="en-US" altLang="en-US" sz="2800" i="1" dirty="0">
                <a:solidFill>
                  <a:srgbClr val="FF0000"/>
                </a:solidFill>
              </a:rPr>
              <a:t>s</a:t>
            </a:r>
            <a:r>
              <a:rPr lang="en-US" altLang="en-US" sz="2800" dirty="0">
                <a:solidFill>
                  <a:srgbClr val="FF0000"/>
                </a:solidFill>
              </a:rPr>
              <a:t> =   7.08</a:t>
            </a:r>
          </a:p>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a:t>
            </a:r>
            <a:r>
              <a:rPr lang="en-US" altLang="en-US" sz="2400" i="1" dirty="0">
                <a:solidFill>
                  <a:schemeClr val="tx2"/>
                </a:solidFill>
              </a:rPr>
              <a:t>2</a:t>
            </a:r>
            <a:r>
              <a:rPr lang="en-US" altLang="en-US" sz="24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2800" i="1" dirty="0">
                <a:solidFill>
                  <a:srgbClr val="FF0000"/>
                </a:solidFill>
              </a:rPr>
              <a:t>t</a:t>
            </a:r>
            <a:r>
              <a:rPr lang="en-US" altLang="en-US" sz="2800" i="1" baseline="-25000" dirty="0">
                <a:solidFill>
                  <a:srgbClr val="FF0000"/>
                </a:solidFill>
                <a:latin typeface="Symbol" pitchFamily="18" charset="2"/>
              </a:rPr>
              <a:t></a:t>
            </a:r>
            <a:r>
              <a:rPr lang="en-US" altLang="en-US" sz="2800" baseline="-25000" dirty="0">
                <a:solidFill>
                  <a:srgbClr val="FF0000"/>
                </a:solidFill>
              </a:rPr>
              <a:t>/</a:t>
            </a:r>
            <a:r>
              <a:rPr lang="en-US" altLang="en-US" sz="2800" i="1" baseline="-25000" dirty="0">
                <a:solidFill>
                  <a:srgbClr val="FF0000"/>
                </a:solidFill>
              </a:rPr>
              <a:t>2, n-1</a:t>
            </a:r>
            <a:r>
              <a:rPr lang="en-US" altLang="en-US" sz="2800" dirty="0">
                <a:solidFill>
                  <a:srgbClr val="FF0000"/>
                </a:solidFill>
              </a:rPr>
              <a:t> = 2.447</a:t>
            </a:r>
          </a:p>
          <a:p>
            <a:pPr eaLnBrk="1" hangingPunct="1">
              <a:lnSpc>
                <a:spcPct val="90000"/>
              </a:lnSpc>
              <a:spcBef>
                <a:spcPct val="30000"/>
              </a:spcBef>
              <a:buClr>
                <a:schemeClr val="accent2"/>
              </a:buClr>
              <a:buFont typeface="Wingdings" pitchFamily="2" charset="2"/>
              <a:buNone/>
            </a:pPr>
            <a:endParaRPr lang="en-US" altLang="en-US" sz="2400" dirty="0">
              <a:solidFill>
                <a:schemeClr val="tx2"/>
              </a:solidFill>
            </a:endParaRPr>
          </a:p>
        </p:txBody>
      </p:sp>
      <p:grpSp>
        <p:nvGrpSpPr>
          <p:cNvPr id="2" name="Group 7"/>
          <p:cNvGrpSpPr>
            <a:grpSpLocks/>
          </p:cNvGrpSpPr>
          <p:nvPr/>
        </p:nvGrpSpPr>
        <p:grpSpPr bwMode="auto">
          <a:xfrm>
            <a:off x="2500259" y="3305433"/>
            <a:ext cx="6310315" cy="1220788"/>
            <a:chOff x="1646" y="1568"/>
            <a:chExt cx="3975" cy="769"/>
          </a:xfrm>
        </p:grpSpPr>
        <p:sp>
          <p:nvSpPr>
            <p:cNvPr id="24590" name="Rectangle 8"/>
            <p:cNvSpPr>
              <a:spLocks noChangeArrowheads="1"/>
            </p:cNvSpPr>
            <p:nvPr/>
          </p:nvSpPr>
          <p:spPr bwMode="auto">
            <a:xfrm>
              <a:off x="1646" y="1568"/>
              <a:ext cx="397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3600" i="1" dirty="0">
                  <a:solidFill>
                    <a:schemeClr val="hlink"/>
                  </a:solidFill>
                </a:rPr>
                <a:t>E</a:t>
              </a:r>
              <a:r>
                <a:rPr lang="en-US" altLang="en-US" sz="4000" i="1"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3600" i="1" dirty="0">
                  <a:solidFill>
                    <a:schemeClr val="hlink"/>
                  </a:solidFill>
                </a:rPr>
                <a:t>t</a:t>
              </a:r>
              <a:r>
                <a:rPr lang="en-US" altLang="en-US" sz="3200" i="1" baseline="-25000" dirty="0">
                  <a:solidFill>
                    <a:schemeClr val="hlink"/>
                  </a:solidFill>
                  <a:latin typeface="Symbol" pitchFamily="18" charset="2"/>
                </a:rPr>
                <a:t></a:t>
              </a:r>
              <a:r>
                <a:rPr lang="en-US" altLang="en-US" sz="3200" baseline="-25000" dirty="0">
                  <a:solidFill>
                    <a:schemeClr val="hlink"/>
                  </a:solidFill>
                  <a:latin typeface="Symbol" pitchFamily="18" charset="2"/>
                </a:rPr>
                <a:t></a:t>
              </a:r>
              <a:r>
                <a:rPr lang="en-US" altLang="en-US" sz="2800" baseline="-25000" dirty="0">
                  <a:solidFill>
                    <a:schemeClr val="hlink"/>
                  </a:solidFill>
                </a:rPr>
                <a:t>2, n-1  </a:t>
              </a:r>
              <a:r>
                <a:rPr lang="en-US" altLang="en-US" sz="3600" i="1" dirty="0">
                  <a:solidFill>
                    <a:schemeClr val="hlink"/>
                  </a:solidFill>
                </a:rPr>
                <a:t>s</a:t>
              </a:r>
              <a:r>
                <a:rPr lang="en-US" altLang="en-US" sz="4000"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2400" dirty="0"/>
                <a:t>(2.447)(7.08) = 6.55</a:t>
              </a:r>
            </a:p>
          </p:txBody>
        </p:sp>
        <p:grpSp>
          <p:nvGrpSpPr>
            <p:cNvPr id="24591" name="Group 9"/>
            <p:cNvGrpSpPr>
              <a:grpSpLocks/>
            </p:cNvGrpSpPr>
            <p:nvPr/>
          </p:nvGrpSpPr>
          <p:grpSpPr bwMode="auto">
            <a:xfrm>
              <a:off x="2983" y="1970"/>
              <a:ext cx="377" cy="367"/>
              <a:chOff x="2793" y="1958"/>
              <a:chExt cx="377" cy="367"/>
            </a:xfrm>
          </p:grpSpPr>
          <p:grpSp>
            <p:nvGrpSpPr>
              <p:cNvPr id="24600" name="Group 10"/>
              <p:cNvGrpSpPr>
                <a:grpSpLocks/>
              </p:cNvGrpSpPr>
              <p:nvPr/>
            </p:nvGrpSpPr>
            <p:grpSpPr bwMode="auto">
              <a:xfrm>
                <a:off x="2793" y="2016"/>
                <a:ext cx="377" cy="248"/>
                <a:chOff x="2793" y="2016"/>
                <a:chExt cx="377" cy="248"/>
              </a:xfrm>
            </p:grpSpPr>
            <p:sp>
              <p:nvSpPr>
                <p:cNvPr id="24603" name="Line 11"/>
                <p:cNvSpPr>
                  <a:spLocks noChangeShapeType="1"/>
                </p:cNvSpPr>
                <p:nvPr/>
              </p:nvSpPr>
              <p:spPr bwMode="auto">
                <a:xfrm flipV="1">
                  <a:off x="2793"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04" name="Line 12"/>
                <p:cNvSpPr>
                  <a:spLocks noChangeShapeType="1"/>
                </p:cNvSpPr>
                <p:nvPr/>
              </p:nvSpPr>
              <p:spPr bwMode="auto">
                <a:xfrm>
                  <a:off x="2824"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05" name="Line 13"/>
                <p:cNvSpPr>
                  <a:spLocks noChangeShapeType="1"/>
                </p:cNvSpPr>
                <p:nvPr/>
              </p:nvSpPr>
              <p:spPr bwMode="auto">
                <a:xfrm flipV="1">
                  <a:off x="2845"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06" name="Line 14"/>
                <p:cNvSpPr>
                  <a:spLocks noChangeShapeType="1"/>
                </p:cNvSpPr>
                <p:nvPr/>
              </p:nvSpPr>
              <p:spPr bwMode="auto">
                <a:xfrm>
                  <a:off x="2892"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4601" name="Text Box 15"/>
              <p:cNvSpPr txBox="1">
                <a:spLocks noChangeArrowheads="1"/>
              </p:cNvSpPr>
              <p:nvPr/>
            </p:nvSpPr>
            <p:spPr bwMode="auto">
              <a:xfrm>
                <a:off x="2889" y="2034"/>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i="1" dirty="0">
                    <a:solidFill>
                      <a:schemeClr val="hlink"/>
                    </a:solidFill>
                  </a:rPr>
                  <a:t>n</a:t>
                </a:r>
                <a:endParaRPr lang="en-US" altLang="en-US" sz="2400" dirty="0"/>
              </a:p>
            </p:txBody>
          </p:sp>
          <p:sp>
            <p:nvSpPr>
              <p:cNvPr id="24602" name="Line 16"/>
              <p:cNvSpPr>
                <a:spLocks noChangeShapeType="1"/>
              </p:cNvSpPr>
              <p:nvPr/>
            </p:nvSpPr>
            <p:spPr bwMode="auto">
              <a:xfrm flipH="1">
                <a:off x="2835" y="1958"/>
                <a:ext cx="288" cy="4"/>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4592" name="Group 17"/>
            <p:cNvGrpSpPr>
              <a:grpSpLocks/>
            </p:cNvGrpSpPr>
            <p:nvPr/>
          </p:nvGrpSpPr>
          <p:grpSpPr bwMode="auto">
            <a:xfrm>
              <a:off x="4340" y="1970"/>
              <a:ext cx="512" cy="367"/>
              <a:chOff x="4113" y="1958"/>
              <a:chExt cx="512" cy="367"/>
            </a:xfrm>
          </p:grpSpPr>
          <p:sp>
            <p:nvSpPr>
              <p:cNvPr id="24593" name="Line 18"/>
              <p:cNvSpPr>
                <a:spLocks noChangeShapeType="1"/>
              </p:cNvSpPr>
              <p:nvPr/>
            </p:nvSpPr>
            <p:spPr bwMode="auto">
              <a:xfrm>
                <a:off x="4151" y="1958"/>
                <a:ext cx="47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4594" name="Group 19"/>
              <p:cNvGrpSpPr>
                <a:grpSpLocks/>
              </p:cNvGrpSpPr>
              <p:nvPr/>
            </p:nvGrpSpPr>
            <p:grpSpPr bwMode="auto">
              <a:xfrm>
                <a:off x="4113" y="2008"/>
                <a:ext cx="388" cy="247"/>
                <a:chOff x="2729" y="2023"/>
                <a:chExt cx="388" cy="248"/>
              </a:xfrm>
            </p:grpSpPr>
            <p:sp>
              <p:nvSpPr>
                <p:cNvPr id="24596" name="Line 20"/>
                <p:cNvSpPr>
                  <a:spLocks noChangeShapeType="1"/>
                </p:cNvSpPr>
                <p:nvPr/>
              </p:nvSpPr>
              <p:spPr bwMode="auto">
                <a:xfrm flipV="1">
                  <a:off x="2729" y="2137"/>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7" name="Line 21"/>
                <p:cNvSpPr>
                  <a:spLocks noChangeShapeType="1"/>
                </p:cNvSpPr>
                <p:nvPr/>
              </p:nvSpPr>
              <p:spPr bwMode="auto">
                <a:xfrm>
                  <a:off x="2770" y="2127"/>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8" name="Line 22"/>
                <p:cNvSpPr>
                  <a:spLocks noChangeShapeType="1"/>
                </p:cNvSpPr>
                <p:nvPr/>
              </p:nvSpPr>
              <p:spPr bwMode="auto">
                <a:xfrm flipV="1">
                  <a:off x="2802" y="2023"/>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9" name="Line 23"/>
                <p:cNvSpPr>
                  <a:spLocks noChangeShapeType="1"/>
                </p:cNvSpPr>
                <p:nvPr/>
              </p:nvSpPr>
              <p:spPr bwMode="auto">
                <a:xfrm>
                  <a:off x="2839" y="2031"/>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4595" name="Text Box 24"/>
              <p:cNvSpPr txBox="1">
                <a:spLocks noChangeArrowheads="1"/>
              </p:cNvSpPr>
              <p:nvPr/>
            </p:nvSpPr>
            <p:spPr bwMode="auto">
              <a:xfrm>
                <a:off x="4225" y="203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dirty="0"/>
                  <a:t>7</a:t>
                </a:r>
              </a:p>
            </p:txBody>
          </p:sp>
        </p:grpSp>
      </p:grpSp>
      <p:sp>
        <p:nvSpPr>
          <p:cNvPr id="550937" name="Rectangle 25"/>
          <p:cNvSpPr>
            <a:spLocks noChangeArrowheads="1"/>
          </p:cNvSpPr>
          <p:nvPr/>
        </p:nvSpPr>
        <p:spPr bwMode="auto">
          <a:xfrm>
            <a:off x="3406393" y="4491989"/>
            <a:ext cx="4007508" cy="153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2000" dirty="0"/>
              <a:t>29.86 – 6.55  &lt; </a:t>
            </a:r>
            <a:r>
              <a:rPr lang="en-US" altLang="en-US" sz="2400" i="1" dirty="0">
                <a:latin typeface="Times New Roman" pitchFamily="18" charset="0"/>
              </a:rPr>
              <a:t>µ</a:t>
            </a:r>
            <a:r>
              <a:rPr lang="en-US" altLang="en-US" sz="2000" dirty="0"/>
              <a:t> &lt;</a:t>
            </a:r>
            <a:r>
              <a:rPr lang="en-US" altLang="en-US" sz="4000" dirty="0">
                <a:solidFill>
                  <a:schemeClr val="tx2"/>
                </a:solidFill>
              </a:rPr>
              <a:t> </a:t>
            </a:r>
            <a:r>
              <a:rPr lang="en-US" altLang="en-US" sz="2000" dirty="0"/>
              <a:t>29.86</a:t>
            </a:r>
            <a:r>
              <a:rPr lang="en-US" altLang="en-US" sz="2000" dirty="0">
                <a:solidFill>
                  <a:schemeClr val="tx2"/>
                </a:solidFill>
              </a:rPr>
              <a:t> </a:t>
            </a:r>
            <a:r>
              <a:rPr lang="en-US" altLang="en-US" sz="2000" dirty="0"/>
              <a:t>+ 6.55 </a:t>
            </a:r>
          </a:p>
          <a:p>
            <a:pPr algn="ctr">
              <a:lnSpc>
                <a:spcPct val="90000"/>
              </a:lnSpc>
            </a:pPr>
            <a:r>
              <a:rPr lang="en-US" altLang="en-US" sz="3200" dirty="0"/>
              <a:t>23.61 &lt; </a:t>
            </a:r>
            <a:r>
              <a:rPr lang="en-US" altLang="en-US" sz="3200" i="1" dirty="0">
                <a:sym typeface="Symbol" pitchFamily="18" charset="2"/>
              </a:rPr>
              <a:t></a:t>
            </a:r>
            <a:r>
              <a:rPr lang="en-US" altLang="en-US" sz="3200" dirty="0">
                <a:sym typeface="Symbol" pitchFamily="18" charset="2"/>
              </a:rPr>
              <a:t> &lt; 36.41</a:t>
            </a:r>
          </a:p>
          <a:p>
            <a:pPr algn="ctr">
              <a:lnSpc>
                <a:spcPct val="90000"/>
              </a:lnSpc>
            </a:pPr>
            <a:endParaRPr lang="en-US" altLang="en-US" sz="3200" dirty="0">
              <a:sym typeface="Symbol" pitchFamily="18" charset="2"/>
            </a:endParaRPr>
          </a:p>
        </p:txBody>
      </p:sp>
      <p:sp>
        <p:nvSpPr>
          <p:cNvPr id="550938" name="Rectangle 26"/>
          <p:cNvSpPr>
            <a:spLocks noChangeArrowheads="1"/>
          </p:cNvSpPr>
          <p:nvPr/>
        </p:nvSpPr>
        <p:spPr bwMode="auto">
          <a:xfrm>
            <a:off x="34274" y="5656386"/>
            <a:ext cx="9130985"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000" dirty="0"/>
              <a:t>We are 95% confident that the mean age of Beach Comber patrons at 7pm is contained any 95% confidence interval, such as (23.31 yrs., 36.41 yrs.).</a:t>
            </a:r>
          </a:p>
        </p:txBody>
      </p:sp>
      <p:grpSp>
        <p:nvGrpSpPr>
          <p:cNvPr id="7" name="Group 27"/>
          <p:cNvGrpSpPr>
            <a:grpSpLocks/>
          </p:cNvGrpSpPr>
          <p:nvPr/>
        </p:nvGrpSpPr>
        <p:grpSpPr bwMode="auto">
          <a:xfrm>
            <a:off x="2698550" y="2855066"/>
            <a:ext cx="4697413" cy="584200"/>
            <a:chOff x="1838" y="2523"/>
            <a:chExt cx="2959" cy="368"/>
          </a:xfrm>
        </p:grpSpPr>
        <p:sp>
          <p:nvSpPr>
            <p:cNvPr id="24587" name="Text Box 28"/>
            <p:cNvSpPr txBox="1">
              <a:spLocks noChangeArrowheads="1"/>
            </p:cNvSpPr>
            <p:nvPr/>
          </p:nvSpPr>
          <p:spPr bwMode="auto">
            <a:xfrm>
              <a:off x="1838" y="2523"/>
              <a:ext cx="295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3200" i="1" dirty="0">
                  <a:solidFill>
                    <a:schemeClr val="hlink"/>
                  </a:solidFill>
                </a:rPr>
                <a:t>x</a:t>
              </a:r>
              <a:r>
                <a:rPr lang="en-US" altLang="en-US" sz="3200" dirty="0">
                  <a:solidFill>
                    <a:schemeClr val="hlink"/>
                  </a:solidFill>
                </a:rPr>
                <a:t> – </a:t>
              </a:r>
              <a:r>
                <a:rPr lang="en-US" altLang="en-US" sz="3200" i="1" dirty="0">
                  <a:solidFill>
                    <a:schemeClr val="hlink"/>
                  </a:solidFill>
                </a:rPr>
                <a:t>E</a:t>
              </a:r>
              <a:r>
                <a:rPr lang="en-US" altLang="en-US" sz="3200" dirty="0">
                  <a:solidFill>
                    <a:schemeClr val="hlink"/>
                  </a:solidFill>
                </a:rPr>
                <a:t> &lt; </a:t>
              </a:r>
              <a:r>
                <a:rPr lang="en-US" altLang="en-US" sz="3200" i="1" dirty="0">
                  <a:solidFill>
                    <a:schemeClr val="hlink"/>
                  </a:solidFill>
                </a:rPr>
                <a:t>µ</a:t>
              </a:r>
              <a:r>
                <a:rPr lang="en-US" altLang="en-US" sz="3200" dirty="0">
                  <a:solidFill>
                    <a:schemeClr val="hlink"/>
                  </a:solidFill>
                </a:rPr>
                <a:t> &lt; </a:t>
              </a:r>
              <a:r>
                <a:rPr lang="en-US" altLang="en-US" sz="3200" i="1" dirty="0">
                  <a:solidFill>
                    <a:schemeClr val="hlink"/>
                  </a:solidFill>
                </a:rPr>
                <a:t>x</a:t>
              </a:r>
              <a:r>
                <a:rPr lang="en-US" altLang="en-US" sz="3200" dirty="0">
                  <a:solidFill>
                    <a:schemeClr val="hlink"/>
                  </a:solidFill>
                </a:rPr>
                <a:t> + </a:t>
              </a:r>
              <a:r>
                <a:rPr lang="en-US" altLang="en-US" sz="3200" i="1" dirty="0">
                  <a:solidFill>
                    <a:schemeClr val="hlink"/>
                  </a:solidFill>
                </a:rPr>
                <a:t>E, where</a:t>
              </a:r>
              <a:endParaRPr lang="en-US" altLang="en-US" sz="3200" dirty="0"/>
            </a:p>
          </p:txBody>
        </p:sp>
        <p:sp>
          <p:nvSpPr>
            <p:cNvPr id="24588" name="Line 29"/>
            <p:cNvSpPr>
              <a:spLocks noChangeShapeType="1"/>
            </p:cNvSpPr>
            <p:nvPr/>
          </p:nvSpPr>
          <p:spPr bwMode="auto">
            <a:xfrm flipH="1">
              <a:off x="1915" y="261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9" name="Line 30"/>
            <p:cNvSpPr>
              <a:spLocks noChangeShapeType="1"/>
            </p:cNvSpPr>
            <p:nvPr/>
          </p:nvSpPr>
          <p:spPr bwMode="auto">
            <a:xfrm flipH="1">
              <a:off x="3242" y="2615"/>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4585" name="Line 31"/>
          <p:cNvSpPr>
            <a:spLocks noChangeShapeType="1"/>
          </p:cNvSpPr>
          <p:nvPr/>
        </p:nvSpPr>
        <p:spPr bwMode="auto">
          <a:xfrm>
            <a:off x="161870" y="283006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30" name="TextBox 29"/>
          <p:cNvSpPr txBox="1"/>
          <p:nvPr/>
        </p:nvSpPr>
        <p:spPr>
          <a:xfrm>
            <a:off x="7348431" y="3954750"/>
            <a:ext cx="1682805" cy="1477328"/>
          </a:xfrm>
          <a:prstGeom prst="rect">
            <a:avLst/>
          </a:prstGeom>
          <a:noFill/>
        </p:spPr>
        <p:txBody>
          <a:bodyPr wrap="square" rtlCol="0">
            <a:spAutoFit/>
          </a:bodyPr>
          <a:lstStyle/>
          <a:p>
            <a:pPr algn="ctr"/>
            <a:r>
              <a:rPr lang="en-US" dirty="0">
                <a:solidFill>
                  <a:srgbClr val="FF0000"/>
                </a:solidFill>
              </a:rPr>
              <a:t>IMPORTANT:  These are the </a:t>
            </a:r>
            <a:r>
              <a:rPr lang="en-US" b="1" i="1" dirty="0">
                <a:solidFill>
                  <a:srgbClr val="FF0000"/>
                </a:solidFill>
              </a:rPr>
              <a:t>plausible </a:t>
            </a:r>
            <a:r>
              <a:rPr lang="en-US" dirty="0">
                <a:solidFill>
                  <a:srgbClr val="FF0000"/>
                </a:solidFill>
              </a:rPr>
              <a:t>values of the mean given the data!</a:t>
            </a:r>
          </a:p>
        </p:txBody>
      </p:sp>
      <mc:AlternateContent xmlns:mc="http://schemas.openxmlformats.org/markup-compatibility/2006" xmlns:a14="http://schemas.microsoft.com/office/drawing/2010/main">
        <mc:Choice Requires="a14">
          <p:sp>
            <p:nvSpPr>
              <p:cNvPr id="31" name="TextBox 30"/>
              <p:cNvSpPr txBox="1"/>
              <p:nvPr/>
            </p:nvSpPr>
            <p:spPr>
              <a:xfrm>
                <a:off x="374047" y="3385135"/>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74047" y="3385135"/>
                <a:ext cx="246862" cy="369332"/>
              </a:xfrm>
              <a:prstGeom prst="rect">
                <a:avLst/>
              </a:prstGeom>
              <a:blipFill rotWithShape="0">
                <a:blip r:embed="rId4"/>
                <a:stretch>
                  <a:fillRect l="-17073" r="-29268"/>
                </a:stretch>
              </a:blipFill>
            </p:spPr>
            <p:txBody>
              <a:bodyPr/>
              <a:lstStyle/>
              <a:p>
                <a:r>
                  <a:rPr lang="en-US">
                    <a:noFill/>
                  </a:rPr>
                  <a:t> </a:t>
                </a:r>
              </a:p>
            </p:txBody>
          </p:sp>
        </mc:Fallback>
      </mc:AlternateContent>
    </p:spTree>
    <p:extLst>
      <p:ext uri="{BB962C8B-B14F-4D97-AF65-F5344CB8AC3E}">
        <p14:creationId xmlns:p14="http://schemas.microsoft.com/office/powerpoint/2010/main" val="895531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0918">
                                            <p:txEl>
                                              <p:pRg st="0" end="0"/>
                                            </p:txEl>
                                          </p:spTgt>
                                        </p:tgtEl>
                                        <p:attrNameLst>
                                          <p:attrName>style.visibility</p:attrName>
                                        </p:attrNameLst>
                                      </p:cBhvr>
                                      <p:to>
                                        <p:strVal val="visible"/>
                                      </p:to>
                                    </p:set>
                                    <p:anim calcmode="lin" valueType="num">
                                      <p:cBhvr additive="base">
                                        <p:cTn id="7" dur="500" fill="hold"/>
                                        <p:tgtEl>
                                          <p:spTgt spid="5509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09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0918">
                                            <p:txEl>
                                              <p:pRg st="1" end="1"/>
                                            </p:txEl>
                                          </p:spTgt>
                                        </p:tgtEl>
                                        <p:attrNameLst>
                                          <p:attrName>style.visibility</p:attrName>
                                        </p:attrNameLst>
                                      </p:cBhvr>
                                      <p:to>
                                        <p:strVal val="visible"/>
                                      </p:to>
                                    </p:set>
                                    <p:anim calcmode="lin" valueType="num">
                                      <p:cBhvr additive="base">
                                        <p:cTn id="11" dur="500" fill="hold"/>
                                        <p:tgtEl>
                                          <p:spTgt spid="5509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0918">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2" presetClass="entr" presetSubtype="4" fill="hold" nodeType="withEffect">
                                  <p:stCondLst>
                                    <p:cond delay="0"/>
                                  </p:stCondLst>
                                  <p:childTnLst>
                                    <p:set>
                                      <p:cBhvr>
                                        <p:cTn id="17" dur="1" fill="hold">
                                          <p:stCondLst>
                                            <p:cond delay="0"/>
                                          </p:stCondLst>
                                        </p:cTn>
                                        <p:tgtEl>
                                          <p:spTgt spid="550918">
                                            <p:txEl>
                                              <p:pRg st="2" end="2"/>
                                            </p:txEl>
                                          </p:spTgt>
                                        </p:tgtEl>
                                        <p:attrNameLst>
                                          <p:attrName>style.visibility</p:attrName>
                                        </p:attrNameLst>
                                      </p:cBhvr>
                                      <p:to>
                                        <p:strVal val="visible"/>
                                      </p:to>
                                    </p:set>
                                    <p:anim calcmode="lin" valueType="num">
                                      <p:cBhvr additive="base">
                                        <p:cTn id="18" dur="500" fill="hold"/>
                                        <p:tgtEl>
                                          <p:spTgt spid="550918">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509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50918">
                                            <p:txEl>
                                              <p:pRg st="3" end="3"/>
                                            </p:txEl>
                                          </p:spTgt>
                                        </p:tgtEl>
                                        <p:attrNameLst>
                                          <p:attrName>style.visibility</p:attrName>
                                        </p:attrNameLst>
                                      </p:cBhvr>
                                      <p:to>
                                        <p:strVal val="visible"/>
                                      </p:to>
                                    </p:set>
                                    <p:anim calcmode="lin" valueType="num">
                                      <p:cBhvr additive="base">
                                        <p:cTn id="24" dur="500" fill="hold"/>
                                        <p:tgtEl>
                                          <p:spTgt spid="550918">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50918">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50918">
                                            <p:txEl>
                                              <p:pRg st="4" end="4"/>
                                            </p:txEl>
                                          </p:spTgt>
                                        </p:tgtEl>
                                        <p:attrNameLst>
                                          <p:attrName>style.visibility</p:attrName>
                                        </p:attrNameLst>
                                      </p:cBhvr>
                                      <p:to>
                                        <p:strVal val="visible"/>
                                      </p:to>
                                    </p:set>
                                    <p:anim calcmode="lin" valueType="num">
                                      <p:cBhvr additive="base">
                                        <p:cTn id="28" dur="500" fill="hold"/>
                                        <p:tgtEl>
                                          <p:spTgt spid="550918">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50918">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50918">
                                            <p:txEl>
                                              <p:pRg st="5" end="5"/>
                                            </p:txEl>
                                          </p:spTgt>
                                        </p:tgtEl>
                                        <p:attrNameLst>
                                          <p:attrName>style.visibility</p:attrName>
                                        </p:attrNameLst>
                                      </p:cBhvr>
                                      <p:to>
                                        <p:strVal val="visible"/>
                                      </p:to>
                                    </p:set>
                                    <p:anim calcmode="lin" valueType="num">
                                      <p:cBhvr additive="base">
                                        <p:cTn id="32" dur="500" fill="hold"/>
                                        <p:tgtEl>
                                          <p:spTgt spid="550918">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09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50937"/>
                                        </p:tgtEl>
                                        <p:attrNameLst>
                                          <p:attrName>style.visibility</p:attrName>
                                        </p:attrNameLst>
                                      </p:cBhvr>
                                      <p:to>
                                        <p:strVal val="visible"/>
                                      </p:to>
                                    </p:set>
                                    <p:anim calcmode="lin" valueType="num">
                                      <p:cBhvr additive="base">
                                        <p:cTn id="50" dur="500" fill="hold"/>
                                        <p:tgtEl>
                                          <p:spTgt spid="550937"/>
                                        </p:tgtEl>
                                        <p:attrNameLst>
                                          <p:attrName>ppt_x</p:attrName>
                                        </p:attrNameLst>
                                      </p:cBhvr>
                                      <p:tavLst>
                                        <p:tav tm="0">
                                          <p:val>
                                            <p:strVal val="#ppt_x"/>
                                          </p:val>
                                        </p:tav>
                                        <p:tav tm="100000">
                                          <p:val>
                                            <p:strVal val="#ppt_x"/>
                                          </p:val>
                                        </p:tav>
                                      </p:tavLst>
                                    </p:anim>
                                    <p:anim calcmode="lin" valueType="num">
                                      <p:cBhvr additive="base">
                                        <p:cTn id="51" dur="500" fill="hold"/>
                                        <p:tgtEl>
                                          <p:spTgt spid="550937"/>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50938"/>
                                        </p:tgtEl>
                                        <p:attrNameLst>
                                          <p:attrName>style.visibility</p:attrName>
                                        </p:attrNameLst>
                                      </p:cBhvr>
                                      <p:to>
                                        <p:strVal val="visible"/>
                                      </p:to>
                                    </p:set>
                                    <p:anim calcmode="lin" valueType="num">
                                      <p:cBhvr additive="base">
                                        <p:cTn id="56" dur="500" fill="hold"/>
                                        <p:tgtEl>
                                          <p:spTgt spid="550938"/>
                                        </p:tgtEl>
                                        <p:attrNameLst>
                                          <p:attrName>ppt_x</p:attrName>
                                        </p:attrNameLst>
                                      </p:cBhvr>
                                      <p:tavLst>
                                        <p:tav tm="0">
                                          <p:val>
                                            <p:strVal val="#ppt_x"/>
                                          </p:val>
                                        </p:tav>
                                        <p:tav tm="100000">
                                          <p:val>
                                            <p:strVal val="#ppt_x"/>
                                          </p:val>
                                        </p:tav>
                                      </p:tavLst>
                                    </p:anim>
                                    <p:anim calcmode="lin" valueType="num">
                                      <p:cBhvr additive="base">
                                        <p:cTn id="57" dur="500" fill="hold"/>
                                        <p:tgtEl>
                                          <p:spTgt spid="55093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37" grpId="0"/>
      <p:bldP spid="550938" grpId="0"/>
      <p:bldP spid="30"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929" y="-105275"/>
            <a:ext cx="7543800" cy="707488"/>
          </a:xfrm>
        </p:spPr>
        <p:txBody>
          <a:bodyPr>
            <a:normAutofit fontScale="90000"/>
          </a:bodyPr>
          <a:lstStyle/>
          <a:p>
            <a:r>
              <a:rPr lang="en-US" dirty="0"/>
              <a:t>Comparison of </a:t>
            </a:r>
            <a:r>
              <a:rPr lang="en-US" b="1" dirty="0">
                <a:solidFill>
                  <a:srgbClr val="FF0000"/>
                </a:solidFill>
              </a:rPr>
              <a:t>z</a:t>
            </a:r>
            <a:r>
              <a:rPr lang="en-US" dirty="0"/>
              <a:t> to </a:t>
            </a:r>
            <a:r>
              <a:rPr lang="en-US" b="1" dirty="0">
                <a:solidFill>
                  <a:srgbClr val="00B0F0"/>
                </a:solidFill>
              </a:rPr>
              <a:t>t</a:t>
            </a:r>
          </a:p>
        </p:txBody>
      </p:sp>
      <p:sp>
        <p:nvSpPr>
          <p:cNvPr id="4" name="Rectangle 6"/>
          <p:cNvSpPr>
            <a:spLocks noChangeArrowheads="1"/>
          </p:cNvSpPr>
          <p:nvPr/>
        </p:nvSpPr>
        <p:spPr bwMode="auto">
          <a:xfrm>
            <a:off x="318837" y="770558"/>
            <a:ext cx="2438400" cy="2438400"/>
          </a:xfrm>
          <a:prstGeom prst="rect">
            <a:avLst/>
          </a:prstGeom>
          <a:solidFill>
            <a:schemeClr val="bg1"/>
          </a:solidFill>
          <a:ln>
            <a:noFill/>
          </a:ln>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 </a:t>
            </a:r>
            <a:r>
              <a:rPr lang="en-US" altLang="en-US" sz="2000" dirty="0">
                <a:solidFill>
                  <a:schemeClr val="tx2"/>
                </a:solidFill>
              </a:rPr>
              <a:t>  = 29.86</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σ</a:t>
            </a:r>
            <a:r>
              <a:rPr lang="en-US" altLang="en-US" sz="2000" dirty="0">
                <a:solidFill>
                  <a:schemeClr val="tx2"/>
                </a:solidFill>
              </a:rPr>
              <a:t> =   7.08</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latin typeface="Symbol" pitchFamily="18" charset="2"/>
              </a:rPr>
              <a:t></a:t>
            </a:r>
            <a:r>
              <a:rPr lang="en-US" altLang="en-US" sz="20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2000" i="1" dirty="0">
                <a:solidFill>
                  <a:schemeClr val="tx2"/>
                </a:solidFill>
                <a:latin typeface="Symbol" pitchFamily="18" charset="2"/>
              </a:rPr>
              <a:t></a:t>
            </a:r>
            <a:r>
              <a:rPr lang="en-US" altLang="en-US" sz="2000" dirty="0">
                <a:solidFill>
                  <a:schemeClr val="tx2"/>
                </a:solidFill>
              </a:rPr>
              <a:t>/</a:t>
            </a:r>
            <a:r>
              <a:rPr lang="en-US" altLang="en-US" sz="2000" i="1" dirty="0">
                <a:solidFill>
                  <a:schemeClr val="tx2"/>
                </a:solidFill>
              </a:rPr>
              <a:t>2</a:t>
            </a:r>
            <a:r>
              <a:rPr lang="en-US" altLang="en-US" sz="20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z</a:t>
            </a:r>
            <a:r>
              <a:rPr lang="en-US" altLang="en-US" sz="2000" i="1" baseline="-25000" dirty="0">
                <a:solidFill>
                  <a:schemeClr val="tx2"/>
                </a:solidFill>
                <a:latin typeface="Symbol" pitchFamily="18" charset="2"/>
              </a:rPr>
              <a:t></a:t>
            </a:r>
            <a:r>
              <a:rPr lang="en-US" altLang="en-US" sz="2000" baseline="-25000" dirty="0">
                <a:solidFill>
                  <a:schemeClr val="tx2"/>
                </a:solidFill>
              </a:rPr>
              <a:t>/</a:t>
            </a:r>
            <a:r>
              <a:rPr lang="en-US" altLang="en-US" sz="2000" i="1" baseline="-25000" dirty="0">
                <a:solidFill>
                  <a:schemeClr val="tx2"/>
                </a:solidFill>
              </a:rPr>
              <a:t>2</a:t>
            </a:r>
            <a:r>
              <a:rPr lang="en-US" altLang="en-US" sz="2000" dirty="0">
                <a:solidFill>
                  <a:schemeClr val="tx2"/>
                </a:solidFill>
              </a:rPr>
              <a:t> = 1.96</a:t>
            </a:r>
          </a:p>
          <a:p>
            <a:pPr eaLnBrk="1" hangingPunct="1">
              <a:lnSpc>
                <a:spcPct val="90000"/>
              </a:lnSpc>
              <a:spcBef>
                <a:spcPct val="30000"/>
              </a:spcBef>
              <a:buClr>
                <a:schemeClr val="accent2"/>
              </a:buClr>
              <a:buFont typeface="Wingdings" pitchFamily="2" charset="2"/>
              <a:buNone/>
            </a:pPr>
            <a:endParaRPr lang="en-US" altLang="en-US" sz="2000" dirty="0">
              <a:solidFill>
                <a:schemeClr val="tx2"/>
              </a:solidFill>
            </a:endParaRPr>
          </a:p>
        </p:txBody>
      </p:sp>
      <p:grpSp>
        <p:nvGrpSpPr>
          <p:cNvPr id="5" name="Group 7"/>
          <p:cNvGrpSpPr>
            <a:grpSpLocks/>
          </p:cNvGrpSpPr>
          <p:nvPr/>
        </p:nvGrpSpPr>
        <p:grpSpPr bwMode="auto">
          <a:xfrm>
            <a:off x="2477837" y="464383"/>
            <a:ext cx="5003801" cy="1189038"/>
            <a:chOff x="1646" y="1568"/>
            <a:chExt cx="3152" cy="749"/>
          </a:xfrm>
        </p:grpSpPr>
        <p:sp>
          <p:nvSpPr>
            <p:cNvPr id="6" name="Rectangle 8"/>
            <p:cNvSpPr>
              <a:spLocks noChangeArrowheads="1"/>
            </p:cNvSpPr>
            <p:nvPr/>
          </p:nvSpPr>
          <p:spPr bwMode="auto">
            <a:xfrm>
              <a:off x="1646" y="1568"/>
              <a:ext cx="3152"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3200" i="1" dirty="0">
                  <a:solidFill>
                    <a:schemeClr val="hlink"/>
                  </a:solidFill>
                </a:rPr>
                <a:t>E</a:t>
              </a:r>
              <a:r>
                <a:rPr lang="en-US" altLang="en-US" sz="3600" i="1" dirty="0">
                  <a:solidFill>
                    <a:schemeClr val="hlink"/>
                  </a:solidFill>
                </a:rPr>
                <a:t> </a:t>
              </a:r>
              <a:r>
                <a:rPr lang="en-US" altLang="en-US" sz="3200" dirty="0">
                  <a:solidFill>
                    <a:schemeClr val="hlink"/>
                  </a:solidFill>
                </a:rPr>
                <a:t>=</a:t>
              </a:r>
              <a:r>
                <a:rPr lang="en-US" altLang="en-US" sz="3600" dirty="0">
                  <a:solidFill>
                    <a:schemeClr val="hlink"/>
                  </a:solidFill>
                </a:rPr>
                <a:t> </a:t>
              </a:r>
              <a:r>
                <a:rPr lang="en-US" altLang="en-US" sz="3200" i="1" dirty="0">
                  <a:solidFill>
                    <a:srgbClr val="FF0000"/>
                  </a:solidFill>
                </a:rPr>
                <a:t>z</a:t>
              </a:r>
              <a:r>
                <a:rPr lang="en-US" altLang="en-US" sz="2800" i="1" baseline="-25000" dirty="0">
                  <a:solidFill>
                    <a:srgbClr val="FF0000"/>
                  </a:solidFill>
                  <a:latin typeface="Symbol" pitchFamily="18" charset="2"/>
                </a:rPr>
                <a:t></a:t>
              </a:r>
              <a:r>
                <a:rPr lang="en-US" altLang="en-US" sz="2800" baseline="-25000" dirty="0">
                  <a:solidFill>
                    <a:srgbClr val="FF0000"/>
                  </a:solidFill>
                  <a:latin typeface="Symbol" pitchFamily="18" charset="2"/>
                </a:rPr>
                <a:t></a:t>
              </a:r>
              <a:r>
                <a:rPr lang="en-US" altLang="en-US" sz="2400" baseline="-25000" dirty="0">
                  <a:solidFill>
                    <a:srgbClr val="FF0000"/>
                  </a:solidFill>
                </a:rPr>
                <a:t>2  </a:t>
              </a:r>
              <a:r>
                <a:rPr lang="en-US" altLang="en-US" sz="3200" i="1" dirty="0">
                  <a:solidFill>
                    <a:schemeClr val="hlink"/>
                  </a:solidFill>
                </a:rPr>
                <a:t>σ</a:t>
              </a:r>
              <a:r>
                <a:rPr lang="en-US" altLang="en-US" sz="3600" dirty="0">
                  <a:solidFill>
                    <a:schemeClr val="hlink"/>
                  </a:solidFill>
                </a:rPr>
                <a:t>    </a:t>
              </a:r>
              <a:r>
                <a:rPr lang="en-US" altLang="en-US" sz="3200" dirty="0">
                  <a:solidFill>
                    <a:schemeClr val="hlink"/>
                  </a:solidFill>
                </a:rPr>
                <a:t>=</a:t>
              </a:r>
              <a:r>
                <a:rPr lang="en-US" altLang="en-US" sz="3600" dirty="0">
                  <a:solidFill>
                    <a:schemeClr val="hlink"/>
                  </a:solidFill>
                </a:rPr>
                <a:t> </a:t>
              </a:r>
              <a:r>
                <a:rPr lang="en-US" altLang="en-US" sz="2000" dirty="0"/>
                <a:t>(1.96)(7.08) = 5.24</a:t>
              </a:r>
            </a:p>
          </p:txBody>
        </p:sp>
        <p:grpSp>
          <p:nvGrpSpPr>
            <p:cNvPr id="7" name="Group 9"/>
            <p:cNvGrpSpPr>
              <a:grpSpLocks/>
            </p:cNvGrpSpPr>
            <p:nvPr/>
          </p:nvGrpSpPr>
          <p:grpSpPr bwMode="auto">
            <a:xfrm>
              <a:off x="2406" y="1970"/>
              <a:ext cx="568" cy="347"/>
              <a:chOff x="2216" y="1958"/>
              <a:chExt cx="568" cy="347"/>
            </a:xfrm>
          </p:grpSpPr>
          <p:grpSp>
            <p:nvGrpSpPr>
              <p:cNvPr id="16" name="Group 10"/>
              <p:cNvGrpSpPr>
                <a:grpSpLocks/>
              </p:cNvGrpSpPr>
              <p:nvPr/>
            </p:nvGrpSpPr>
            <p:grpSpPr bwMode="auto">
              <a:xfrm>
                <a:off x="2216" y="2016"/>
                <a:ext cx="414" cy="248"/>
                <a:chOff x="2216" y="2016"/>
                <a:chExt cx="414" cy="248"/>
              </a:xfrm>
            </p:grpSpPr>
            <p:sp>
              <p:nvSpPr>
                <p:cNvPr id="19" name="Line 11"/>
                <p:cNvSpPr>
                  <a:spLocks noChangeShapeType="1"/>
                </p:cNvSpPr>
                <p:nvPr/>
              </p:nvSpPr>
              <p:spPr bwMode="auto">
                <a:xfrm flipV="1">
                  <a:off x="2216"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a:p>
              </p:txBody>
            </p:sp>
            <p:sp>
              <p:nvSpPr>
                <p:cNvPr id="20" name="Line 12"/>
                <p:cNvSpPr>
                  <a:spLocks noChangeShapeType="1"/>
                </p:cNvSpPr>
                <p:nvPr/>
              </p:nvSpPr>
              <p:spPr bwMode="auto">
                <a:xfrm>
                  <a:off x="2263"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a:p>
              </p:txBody>
            </p:sp>
            <p:sp>
              <p:nvSpPr>
                <p:cNvPr id="21" name="Line 13"/>
                <p:cNvSpPr>
                  <a:spLocks noChangeShapeType="1"/>
                </p:cNvSpPr>
                <p:nvPr/>
              </p:nvSpPr>
              <p:spPr bwMode="auto">
                <a:xfrm flipV="1">
                  <a:off x="2305"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a:p>
              </p:txBody>
            </p:sp>
            <p:sp>
              <p:nvSpPr>
                <p:cNvPr id="22" name="Line 14"/>
                <p:cNvSpPr>
                  <a:spLocks noChangeShapeType="1"/>
                </p:cNvSpPr>
                <p:nvPr/>
              </p:nvSpPr>
              <p:spPr bwMode="auto">
                <a:xfrm>
                  <a:off x="2352"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a:p>
              </p:txBody>
            </p:sp>
          </p:grpSp>
          <p:sp>
            <p:nvSpPr>
              <p:cNvPr id="17" name="Text Box 15"/>
              <p:cNvSpPr txBox="1">
                <a:spLocks noChangeArrowheads="1"/>
              </p:cNvSpPr>
              <p:nvPr/>
            </p:nvSpPr>
            <p:spPr bwMode="auto">
              <a:xfrm>
                <a:off x="2389" y="2053"/>
                <a:ext cx="2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000" i="1">
                    <a:solidFill>
                      <a:schemeClr val="hlink"/>
                    </a:solidFill>
                  </a:rPr>
                  <a:t>n</a:t>
                </a:r>
                <a:endParaRPr lang="en-US" altLang="en-US" sz="2000"/>
              </a:p>
            </p:txBody>
          </p:sp>
          <p:sp>
            <p:nvSpPr>
              <p:cNvPr id="18" name="Line 16"/>
              <p:cNvSpPr>
                <a:spLocks noChangeShapeType="1"/>
              </p:cNvSpPr>
              <p:nvPr/>
            </p:nvSpPr>
            <p:spPr bwMode="auto">
              <a:xfrm flipH="1">
                <a:off x="2352" y="1958"/>
                <a:ext cx="432"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a:p>
            </p:txBody>
          </p:sp>
        </p:grpSp>
        <p:grpSp>
          <p:nvGrpSpPr>
            <p:cNvPr id="8" name="Group 17"/>
            <p:cNvGrpSpPr>
              <a:grpSpLocks/>
            </p:cNvGrpSpPr>
            <p:nvPr/>
          </p:nvGrpSpPr>
          <p:grpSpPr bwMode="auto">
            <a:xfrm>
              <a:off x="3827" y="1970"/>
              <a:ext cx="414" cy="347"/>
              <a:chOff x="3600" y="1958"/>
              <a:chExt cx="414" cy="347"/>
            </a:xfrm>
          </p:grpSpPr>
          <p:sp>
            <p:nvSpPr>
              <p:cNvPr id="9" name="Line 18"/>
              <p:cNvSpPr>
                <a:spLocks noChangeShapeType="1"/>
              </p:cNvSpPr>
              <p:nvPr/>
            </p:nvSpPr>
            <p:spPr bwMode="auto">
              <a:xfrm>
                <a:off x="3606" y="1958"/>
                <a:ext cx="38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a:p>
            </p:txBody>
          </p:sp>
          <p:grpSp>
            <p:nvGrpSpPr>
              <p:cNvPr id="10" name="Group 19"/>
              <p:cNvGrpSpPr>
                <a:grpSpLocks/>
              </p:cNvGrpSpPr>
              <p:nvPr/>
            </p:nvGrpSpPr>
            <p:grpSpPr bwMode="auto">
              <a:xfrm>
                <a:off x="3600" y="2001"/>
                <a:ext cx="414" cy="247"/>
                <a:chOff x="2216" y="2016"/>
                <a:chExt cx="414" cy="248"/>
              </a:xfrm>
            </p:grpSpPr>
            <p:sp>
              <p:nvSpPr>
                <p:cNvPr id="12" name="Line 20"/>
                <p:cNvSpPr>
                  <a:spLocks noChangeShapeType="1"/>
                </p:cNvSpPr>
                <p:nvPr/>
              </p:nvSpPr>
              <p:spPr bwMode="auto">
                <a:xfrm flipV="1">
                  <a:off x="2216"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a:p>
              </p:txBody>
            </p:sp>
            <p:sp>
              <p:nvSpPr>
                <p:cNvPr id="13" name="Line 21"/>
                <p:cNvSpPr>
                  <a:spLocks noChangeShapeType="1"/>
                </p:cNvSpPr>
                <p:nvPr/>
              </p:nvSpPr>
              <p:spPr bwMode="auto">
                <a:xfrm>
                  <a:off x="2263" y="2113"/>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a:p>
              </p:txBody>
            </p:sp>
            <p:sp>
              <p:nvSpPr>
                <p:cNvPr id="14" name="Line 22"/>
                <p:cNvSpPr>
                  <a:spLocks noChangeShapeType="1"/>
                </p:cNvSpPr>
                <p:nvPr/>
              </p:nvSpPr>
              <p:spPr bwMode="auto">
                <a:xfrm flipV="1">
                  <a:off x="2305" y="2016"/>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a:p>
              </p:txBody>
            </p:sp>
            <p:sp>
              <p:nvSpPr>
                <p:cNvPr id="15" name="Line 23"/>
                <p:cNvSpPr>
                  <a:spLocks noChangeShapeType="1"/>
                </p:cNvSpPr>
                <p:nvPr/>
              </p:nvSpPr>
              <p:spPr bwMode="auto">
                <a:xfrm>
                  <a:off x="2352" y="2025"/>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800"/>
                </a:p>
              </p:txBody>
            </p:sp>
          </p:grpSp>
          <p:sp>
            <p:nvSpPr>
              <p:cNvPr id="11" name="Text Box 24"/>
              <p:cNvSpPr txBox="1">
                <a:spLocks noChangeArrowheads="1"/>
              </p:cNvSpPr>
              <p:nvPr/>
            </p:nvSpPr>
            <p:spPr bwMode="auto">
              <a:xfrm>
                <a:off x="3786" y="2053"/>
                <a:ext cx="2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000"/>
                  <a:t>7</a:t>
                </a:r>
              </a:p>
            </p:txBody>
          </p:sp>
        </p:grpSp>
      </p:grpSp>
      <p:sp>
        <p:nvSpPr>
          <p:cNvPr id="23" name="Rectangle 25"/>
          <p:cNvSpPr>
            <a:spLocks noChangeArrowheads="1"/>
          </p:cNvSpPr>
          <p:nvPr/>
        </p:nvSpPr>
        <p:spPr bwMode="auto">
          <a:xfrm>
            <a:off x="1817356" y="2253279"/>
            <a:ext cx="3619582" cy="13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1800" dirty="0"/>
              <a:t>29.86 – 5.24  &lt; </a:t>
            </a:r>
            <a:r>
              <a:rPr lang="en-US" altLang="en-US" sz="2000" i="1" dirty="0">
                <a:latin typeface="Times New Roman" pitchFamily="18" charset="0"/>
              </a:rPr>
              <a:t>µ</a:t>
            </a:r>
            <a:r>
              <a:rPr lang="en-US" altLang="en-US" sz="1800" dirty="0"/>
              <a:t> &lt;</a:t>
            </a:r>
            <a:r>
              <a:rPr lang="en-US" altLang="en-US" sz="3600" dirty="0">
                <a:solidFill>
                  <a:schemeClr val="tx2"/>
                </a:solidFill>
              </a:rPr>
              <a:t> </a:t>
            </a:r>
            <a:r>
              <a:rPr lang="en-US" altLang="en-US" sz="1800" dirty="0"/>
              <a:t>29.86</a:t>
            </a:r>
            <a:r>
              <a:rPr lang="en-US" altLang="en-US" sz="1800" dirty="0">
                <a:solidFill>
                  <a:schemeClr val="tx2"/>
                </a:solidFill>
              </a:rPr>
              <a:t> </a:t>
            </a:r>
            <a:r>
              <a:rPr lang="en-US" altLang="en-US" sz="1800" dirty="0"/>
              <a:t>+ 5.24 </a:t>
            </a:r>
          </a:p>
          <a:p>
            <a:pPr algn="ctr">
              <a:lnSpc>
                <a:spcPct val="90000"/>
              </a:lnSpc>
            </a:pPr>
            <a:r>
              <a:rPr lang="en-US" altLang="en-US" sz="2800" dirty="0">
                <a:solidFill>
                  <a:srgbClr val="FF0000"/>
                </a:solidFill>
              </a:rPr>
              <a:t>24.62</a:t>
            </a:r>
            <a:r>
              <a:rPr lang="en-US" altLang="en-US" sz="2800" dirty="0"/>
              <a:t> &lt; </a:t>
            </a:r>
            <a:r>
              <a:rPr lang="en-US" altLang="en-US" sz="2800" i="1" dirty="0">
                <a:sym typeface="Symbol" pitchFamily="18" charset="2"/>
              </a:rPr>
              <a:t></a:t>
            </a:r>
            <a:r>
              <a:rPr lang="en-US" altLang="en-US" sz="2800" dirty="0">
                <a:sym typeface="Symbol" pitchFamily="18" charset="2"/>
              </a:rPr>
              <a:t> &lt; </a:t>
            </a:r>
            <a:r>
              <a:rPr lang="en-US" altLang="en-US" sz="2800" dirty="0">
                <a:solidFill>
                  <a:srgbClr val="FF0000"/>
                </a:solidFill>
                <a:sym typeface="Symbol" pitchFamily="18" charset="2"/>
              </a:rPr>
              <a:t>35.10</a:t>
            </a:r>
          </a:p>
          <a:p>
            <a:pPr algn="ctr">
              <a:lnSpc>
                <a:spcPct val="90000"/>
              </a:lnSpc>
            </a:pPr>
            <a:endParaRPr lang="en-US" altLang="en-US" sz="2800" dirty="0">
              <a:sym typeface="Symbol" pitchFamily="18" charset="2"/>
            </a:endParaRPr>
          </a:p>
        </p:txBody>
      </p:sp>
      <p:sp>
        <p:nvSpPr>
          <p:cNvPr id="24" name="Rectangle 26"/>
          <p:cNvSpPr>
            <a:spLocks noChangeArrowheads="1"/>
          </p:cNvSpPr>
          <p:nvPr/>
        </p:nvSpPr>
        <p:spPr bwMode="auto">
          <a:xfrm>
            <a:off x="5307874" y="1645434"/>
            <a:ext cx="3653632" cy="1474763"/>
          </a:xfrm>
          <a:prstGeom prst="rect">
            <a:avLst/>
          </a:prstGeom>
          <a:solidFill>
            <a:schemeClr val="bg1"/>
          </a:solidFill>
          <a:ln>
            <a:noFill/>
          </a:ln>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000" dirty="0"/>
              <a:t>We are 95% confident that the mean age of Beach Comber patrons at 7pm is contained in the interval (24.62 years, 35.10 years).</a:t>
            </a:r>
          </a:p>
        </p:txBody>
      </p:sp>
      <p:grpSp>
        <p:nvGrpSpPr>
          <p:cNvPr id="25" name="Group 27"/>
          <p:cNvGrpSpPr>
            <a:grpSpLocks/>
          </p:cNvGrpSpPr>
          <p:nvPr/>
        </p:nvGrpSpPr>
        <p:grpSpPr bwMode="auto">
          <a:xfrm>
            <a:off x="2167599" y="1670944"/>
            <a:ext cx="2895600" cy="523876"/>
            <a:chOff x="2407" y="2531"/>
            <a:chExt cx="1824" cy="330"/>
          </a:xfrm>
        </p:grpSpPr>
        <p:sp>
          <p:nvSpPr>
            <p:cNvPr id="26" name="Text Box 28"/>
            <p:cNvSpPr txBox="1">
              <a:spLocks noChangeArrowheads="1"/>
            </p:cNvSpPr>
            <p:nvPr/>
          </p:nvSpPr>
          <p:spPr bwMode="auto">
            <a:xfrm>
              <a:off x="2407" y="2531"/>
              <a:ext cx="1824" cy="33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800" i="1" dirty="0">
                  <a:solidFill>
                    <a:schemeClr val="hlink"/>
                  </a:solidFill>
                </a:rPr>
                <a:t>x</a:t>
              </a:r>
              <a:r>
                <a:rPr lang="en-US" altLang="en-US" sz="2800" dirty="0">
                  <a:solidFill>
                    <a:schemeClr val="hlink"/>
                  </a:solidFill>
                </a:rPr>
                <a:t> – </a:t>
              </a:r>
              <a:r>
                <a:rPr lang="en-US" altLang="en-US" sz="2800" i="1" dirty="0">
                  <a:solidFill>
                    <a:schemeClr val="hlink"/>
                  </a:solidFill>
                </a:rPr>
                <a:t>E</a:t>
              </a:r>
              <a:r>
                <a:rPr lang="en-US" altLang="en-US" sz="2800" dirty="0">
                  <a:solidFill>
                    <a:schemeClr val="hlink"/>
                  </a:solidFill>
                </a:rPr>
                <a:t> &lt; </a:t>
              </a:r>
              <a:r>
                <a:rPr lang="en-US" altLang="en-US" sz="2800" i="1" dirty="0">
                  <a:solidFill>
                    <a:schemeClr val="hlink"/>
                  </a:solidFill>
                </a:rPr>
                <a:t>µ</a:t>
              </a:r>
              <a:r>
                <a:rPr lang="en-US" altLang="en-US" sz="2800" dirty="0">
                  <a:solidFill>
                    <a:schemeClr val="hlink"/>
                  </a:solidFill>
                </a:rPr>
                <a:t> &lt; </a:t>
              </a:r>
              <a:r>
                <a:rPr lang="en-US" altLang="en-US" sz="2800" i="1" dirty="0">
                  <a:solidFill>
                    <a:schemeClr val="hlink"/>
                  </a:solidFill>
                </a:rPr>
                <a:t>x</a:t>
              </a:r>
              <a:r>
                <a:rPr lang="en-US" altLang="en-US" sz="2800" dirty="0">
                  <a:solidFill>
                    <a:schemeClr val="hlink"/>
                  </a:solidFill>
                </a:rPr>
                <a:t> + </a:t>
              </a:r>
              <a:r>
                <a:rPr lang="en-US" altLang="en-US" sz="2800" i="1" dirty="0">
                  <a:solidFill>
                    <a:schemeClr val="hlink"/>
                  </a:solidFill>
                </a:rPr>
                <a:t>E</a:t>
              </a:r>
              <a:endParaRPr lang="en-US" altLang="en-US" sz="2800" dirty="0"/>
            </a:p>
          </p:txBody>
        </p:sp>
        <p:sp>
          <p:nvSpPr>
            <p:cNvPr id="27" name="Line 29"/>
            <p:cNvSpPr>
              <a:spLocks noChangeShapeType="1"/>
            </p:cNvSpPr>
            <p:nvPr/>
          </p:nvSpPr>
          <p:spPr bwMode="auto">
            <a:xfrm flipH="1">
              <a:off x="2472" y="2611"/>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a:p>
          </p:txBody>
        </p:sp>
        <p:sp>
          <p:nvSpPr>
            <p:cNvPr id="28" name="Line 30"/>
            <p:cNvSpPr>
              <a:spLocks noChangeShapeType="1"/>
            </p:cNvSpPr>
            <p:nvPr/>
          </p:nvSpPr>
          <p:spPr bwMode="auto">
            <a:xfrm flipH="1">
              <a:off x="3624" y="260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800"/>
            </a:p>
          </p:txBody>
        </p:sp>
      </p:grpSp>
      <p:sp>
        <p:nvSpPr>
          <p:cNvPr id="29" name="Line 31"/>
          <p:cNvSpPr>
            <a:spLocks noChangeShapeType="1"/>
          </p:cNvSpPr>
          <p:nvPr/>
        </p:nvSpPr>
        <p:spPr bwMode="auto">
          <a:xfrm>
            <a:off x="188662" y="51590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sz="2800"/>
          </a:p>
        </p:txBody>
      </p:sp>
      <p:sp>
        <p:nvSpPr>
          <p:cNvPr id="31" name="Rectangle 6"/>
          <p:cNvSpPr>
            <a:spLocks noChangeArrowheads="1"/>
          </p:cNvSpPr>
          <p:nvPr/>
        </p:nvSpPr>
        <p:spPr bwMode="auto">
          <a:xfrm>
            <a:off x="244542" y="4132597"/>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18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1800" dirty="0">
                <a:solidFill>
                  <a:schemeClr val="tx2"/>
                </a:solidFill>
              </a:rPr>
              <a:t>    = 29.86</a:t>
            </a:r>
          </a:p>
          <a:p>
            <a:pPr eaLnBrk="1" hangingPunct="1">
              <a:lnSpc>
                <a:spcPct val="90000"/>
              </a:lnSpc>
              <a:spcBef>
                <a:spcPct val="30000"/>
              </a:spcBef>
              <a:buClr>
                <a:schemeClr val="accent2"/>
              </a:buClr>
              <a:buFont typeface="Wingdings" pitchFamily="2" charset="2"/>
              <a:buNone/>
            </a:pPr>
            <a:r>
              <a:rPr lang="en-US" altLang="en-US" sz="1800" i="1" dirty="0">
                <a:solidFill>
                  <a:schemeClr val="tx2"/>
                </a:solidFill>
              </a:rPr>
              <a:t>s</a:t>
            </a:r>
            <a:r>
              <a:rPr lang="en-US" altLang="en-US" sz="1800" dirty="0">
                <a:solidFill>
                  <a:schemeClr val="tx2"/>
                </a:solidFill>
              </a:rPr>
              <a:t> =   7.08</a:t>
            </a:r>
          </a:p>
          <a:p>
            <a:pPr eaLnBrk="1" hangingPunct="1">
              <a:lnSpc>
                <a:spcPct val="90000"/>
              </a:lnSpc>
              <a:spcBef>
                <a:spcPct val="122000"/>
              </a:spcBef>
              <a:buClr>
                <a:schemeClr val="accent2"/>
              </a:buClr>
              <a:buFont typeface="Wingdings" pitchFamily="2" charset="2"/>
              <a:buNone/>
            </a:pPr>
            <a:r>
              <a:rPr lang="en-US" altLang="en-US" sz="1800" i="1" dirty="0">
                <a:solidFill>
                  <a:schemeClr val="tx2"/>
                </a:solidFill>
                <a:latin typeface="Symbol" pitchFamily="18" charset="2"/>
              </a:rPr>
              <a:t></a:t>
            </a:r>
            <a:r>
              <a:rPr lang="en-US" altLang="en-US" sz="18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1800" i="1" dirty="0">
                <a:solidFill>
                  <a:schemeClr val="tx2"/>
                </a:solidFill>
                <a:latin typeface="Symbol" pitchFamily="18" charset="2"/>
              </a:rPr>
              <a:t></a:t>
            </a:r>
            <a:r>
              <a:rPr lang="en-US" altLang="en-US" sz="1800" dirty="0">
                <a:solidFill>
                  <a:schemeClr val="tx2"/>
                </a:solidFill>
              </a:rPr>
              <a:t>/</a:t>
            </a:r>
            <a:r>
              <a:rPr lang="en-US" altLang="en-US" sz="1800" i="1" dirty="0">
                <a:solidFill>
                  <a:schemeClr val="tx2"/>
                </a:solidFill>
              </a:rPr>
              <a:t>2</a:t>
            </a:r>
            <a:r>
              <a:rPr lang="en-US" altLang="en-US" sz="18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1800" i="1" dirty="0">
                <a:solidFill>
                  <a:schemeClr val="tx2"/>
                </a:solidFill>
              </a:rPr>
              <a:t>t</a:t>
            </a:r>
            <a:r>
              <a:rPr lang="en-US" altLang="en-US" sz="1800" i="1" baseline="-25000" dirty="0">
                <a:solidFill>
                  <a:schemeClr val="tx2"/>
                </a:solidFill>
                <a:latin typeface="Symbol" pitchFamily="18" charset="2"/>
              </a:rPr>
              <a:t></a:t>
            </a:r>
            <a:r>
              <a:rPr lang="en-US" altLang="en-US" sz="1800" baseline="-25000" dirty="0">
                <a:solidFill>
                  <a:schemeClr val="tx2"/>
                </a:solidFill>
              </a:rPr>
              <a:t>/</a:t>
            </a:r>
            <a:r>
              <a:rPr lang="en-US" altLang="en-US" sz="1800" i="1" baseline="-25000" dirty="0">
                <a:solidFill>
                  <a:schemeClr val="tx2"/>
                </a:solidFill>
              </a:rPr>
              <a:t>2, n-1</a:t>
            </a:r>
            <a:r>
              <a:rPr lang="en-US" altLang="en-US" sz="1800" dirty="0">
                <a:solidFill>
                  <a:schemeClr val="tx2"/>
                </a:solidFill>
              </a:rPr>
              <a:t> = 2.447</a:t>
            </a:r>
          </a:p>
          <a:p>
            <a:pPr eaLnBrk="1" hangingPunct="1">
              <a:lnSpc>
                <a:spcPct val="90000"/>
              </a:lnSpc>
              <a:spcBef>
                <a:spcPct val="30000"/>
              </a:spcBef>
              <a:buClr>
                <a:schemeClr val="accent2"/>
              </a:buClr>
              <a:buFont typeface="Wingdings" pitchFamily="2" charset="2"/>
              <a:buNone/>
            </a:pPr>
            <a:endParaRPr lang="en-US" altLang="en-US" sz="1800" dirty="0">
              <a:solidFill>
                <a:schemeClr val="tx2"/>
              </a:solidFill>
            </a:endParaRPr>
          </a:p>
        </p:txBody>
      </p:sp>
      <p:grpSp>
        <p:nvGrpSpPr>
          <p:cNvPr id="32" name="Group 7"/>
          <p:cNvGrpSpPr>
            <a:grpSpLocks/>
          </p:cNvGrpSpPr>
          <p:nvPr/>
        </p:nvGrpSpPr>
        <p:grpSpPr bwMode="auto">
          <a:xfrm>
            <a:off x="2281237" y="3841871"/>
            <a:ext cx="4837114" cy="1174750"/>
            <a:chOff x="1646" y="1568"/>
            <a:chExt cx="3047" cy="740"/>
          </a:xfrm>
        </p:grpSpPr>
        <p:sp>
          <p:nvSpPr>
            <p:cNvPr id="33" name="Rectangle 8"/>
            <p:cNvSpPr>
              <a:spLocks noChangeArrowheads="1"/>
            </p:cNvSpPr>
            <p:nvPr/>
          </p:nvSpPr>
          <p:spPr bwMode="auto">
            <a:xfrm>
              <a:off x="1646" y="1568"/>
              <a:ext cx="304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800" i="1" dirty="0">
                  <a:solidFill>
                    <a:schemeClr val="hlink"/>
                  </a:solidFill>
                </a:rPr>
                <a:t>E</a:t>
              </a:r>
              <a:r>
                <a:rPr lang="en-US" altLang="en-US" sz="3200" i="1" dirty="0">
                  <a:solidFill>
                    <a:schemeClr val="hlink"/>
                  </a:solidFill>
                </a:rPr>
                <a:t> </a:t>
              </a:r>
              <a:r>
                <a:rPr lang="en-US" altLang="en-US" sz="2800" dirty="0">
                  <a:solidFill>
                    <a:schemeClr val="hlink"/>
                  </a:solidFill>
                </a:rPr>
                <a:t>=</a:t>
              </a:r>
              <a:r>
                <a:rPr lang="en-US" altLang="en-US" sz="3200" dirty="0">
                  <a:solidFill>
                    <a:schemeClr val="hlink"/>
                  </a:solidFill>
                </a:rPr>
                <a:t> </a:t>
              </a:r>
              <a:r>
                <a:rPr lang="en-US" altLang="en-US" sz="2800" i="1" dirty="0">
                  <a:solidFill>
                    <a:srgbClr val="00B0F0"/>
                  </a:solidFill>
                </a:rPr>
                <a:t>t</a:t>
              </a:r>
              <a:r>
                <a:rPr lang="en-US" altLang="en-US" sz="2400" i="1" baseline="-25000" dirty="0">
                  <a:solidFill>
                    <a:srgbClr val="00B0F0"/>
                  </a:solidFill>
                  <a:latin typeface="Symbol" pitchFamily="18" charset="2"/>
                </a:rPr>
                <a:t></a:t>
              </a:r>
              <a:r>
                <a:rPr lang="en-US" altLang="en-US" sz="2400" baseline="-25000" dirty="0">
                  <a:solidFill>
                    <a:srgbClr val="00B0F0"/>
                  </a:solidFill>
                  <a:latin typeface="Symbol" pitchFamily="18" charset="2"/>
                </a:rPr>
                <a:t></a:t>
              </a:r>
              <a:r>
                <a:rPr lang="en-US" altLang="en-US" sz="2000" baseline="-25000" dirty="0">
                  <a:solidFill>
                    <a:srgbClr val="00B0F0"/>
                  </a:solidFill>
                </a:rPr>
                <a:t>2, n-1  </a:t>
              </a:r>
              <a:r>
                <a:rPr lang="en-US" altLang="en-US" sz="2800" i="1" dirty="0">
                  <a:solidFill>
                    <a:schemeClr val="hlink"/>
                  </a:solidFill>
                </a:rPr>
                <a:t>s</a:t>
              </a:r>
              <a:r>
                <a:rPr lang="en-US" altLang="en-US" sz="3200" dirty="0">
                  <a:solidFill>
                    <a:schemeClr val="hlink"/>
                  </a:solidFill>
                </a:rPr>
                <a:t>    </a:t>
              </a:r>
              <a:r>
                <a:rPr lang="en-US" altLang="en-US" sz="2800" dirty="0">
                  <a:solidFill>
                    <a:schemeClr val="hlink"/>
                  </a:solidFill>
                </a:rPr>
                <a:t>=</a:t>
              </a:r>
              <a:r>
                <a:rPr lang="en-US" altLang="en-US" sz="3200" dirty="0">
                  <a:solidFill>
                    <a:schemeClr val="hlink"/>
                  </a:solidFill>
                </a:rPr>
                <a:t> </a:t>
              </a:r>
              <a:r>
                <a:rPr lang="en-US" altLang="en-US" sz="1800" dirty="0"/>
                <a:t>(2.447)(7.08) = 6.55</a:t>
              </a:r>
            </a:p>
          </p:txBody>
        </p:sp>
        <p:grpSp>
          <p:nvGrpSpPr>
            <p:cNvPr id="34" name="Group 9"/>
            <p:cNvGrpSpPr>
              <a:grpSpLocks/>
            </p:cNvGrpSpPr>
            <p:nvPr/>
          </p:nvGrpSpPr>
          <p:grpSpPr bwMode="auto">
            <a:xfrm>
              <a:off x="2552" y="1957"/>
              <a:ext cx="414" cy="351"/>
              <a:chOff x="2362" y="1945"/>
              <a:chExt cx="414" cy="351"/>
            </a:xfrm>
          </p:grpSpPr>
          <p:grpSp>
            <p:nvGrpSpPr>
              <p:cNvPr id="43" name="Group 10"/>
              <p:cNvGrpSpPr>
                <a:grpSpLocks/>
              </p:cNvGrpSpPr>
              <p:nvPr/>
            </p:nvGrpSpPr>
            <p:grpSpPr bwMode="auto">
              <a:xfrm>
                <a:off x="2362" y="2037"/>
                <a:ext cx="414" cy="248"/>
                <a:chOff x="2362" y="2037"/>
                <a:chExt cx="414" cy="248"/>
              </a:xfrm>
            </p:grpSpPr>
            <p:sp>
              <p:nvSpPr>
                <p:cNvPr id="46" name="Line 11"/>
                <p:cNvSpPr>
                  <a:spLocks noChangeShapeType="1"/>
                </p:cNvSpPr>
                <p:nvPr/>
              </p:nvSpPr>
              <p:spPr bwMode="auto">
                <a:xfrm flipV="1">
                  <a:off x="2362" y="2123"/>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a:p>
              </p:txBody>
            </p:sp>
            <p:sp>
              <p:nvSpPr>
                <p:cNvPr id="47" name="Line 12"/>
                <p:cNvSpPr>
                  <a:spLocks noChangeShapeType="1"/>
                </p:cNvSpPr>
                <p:nvPr/>
              </p:nvSpPr>
              <p:spPr bwMode="auto">
                <a:xfrm>
                  <a:off x="2410" y="2120"/>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a:p>
              </p:txBody>
            </p:sp>
            <p:sp>
              <p:nvSpPr>
                <p:cNvPr id="48" name="Line 13"/>
                <p:cNvSpPr>
                  <a:spLocks noChangeShapeType="1"/>
                </p:cNvSpPr>
                <p:nvPr/>
              </p:nvSpPr>
              <p:spPr bwMode="auto">
                <a:xfrm flipV="1">
                  <a:off x="2451" y="2037"/>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a:p>
              </p:txBody>
            </p:sp>
            <p:sp>
              <p:nvSpPr>
                <p:cNvPr id="49" name="Line 14"/>
                <p:cNvSpPr>
                  <a:spLocks noChangeShapeType="1"/>
                </p:cNvSpPr>
                <p:nvPr/>
              </p:nvSpPr>
              <p:spPr bwMode="auto">
                <a:xfrm>
                  <a:off x="2498" y="2046"/>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a:p>
              </p:txBody>
            </p:sp>
          </p:grpSp>
          <p:sp>
            <p:nvSpPr>
              <p:cNvPr id="44" name="Text Box 15"/>
              <p:cNvSpPr txBox="1">
                <a:spLocks noChangeArrowheads="1"/>
              </p:cNvSpPr>
              <p:nvPr/>
            </p:nvSpPr>
            <p:spPr bwMode="auto">
              <a:xfrm>
                <a:off x="2478" y="2063"/>
                <a:ext cx="20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1800" i="1">
                    <a:solidFill>
                      <a:schemeClr val="hlink"/>
                    </a:solidFill>
                  </a:rPr>
                  <a:t>n</a:t>
                </a:r>
                <a:endParaRPr lang="en-US" altLang="en-US" sz="1800"/>
              </a:p>
            </p:txBody>
          </p:sp>
          <p:sp>
            <p:nvSpPr>
              <p:cNvPr id="45" name="Line 16"/>
              <p:cNvSpPr>
                <a:spLocks noChangeShapeType="1"/>
              </p:cNvSpPr>
              <p:nvPr/>
            </p:nvSpPr>
            <p:spPr bwMode="auto">
              <a:xfrm flipH="1" flipV="1">
                <a:off x="2466" y="1945"/>
                <a:ext cx="28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sz="2400"/>
              </a:p>
            </p:txBody>
          </p:sp>
        </p:grpSp>
        <p:grpSp>
          <p:nvGrpSpPr>
            <p:cNvPr id="35" name="Group 17"/>
            <p:cNvGrpSpPr>
              <a:grpSpLocks/>
            </p:cNvGrpSpPr>
            <p:nvPr/>
          </p:nvGrpSpPr>
          <p:grpSpPr bwMode="auto">
            <a:xfrm>
              <a:off x="3718" y="1957"/>
              <a:ext cx="458" cy="335"/>
              <a:chOff x="3491" y="1945"/>
              <a:chExt cx="458" cy="335"/>
            </a:xfrm>
          </p:grpSpPr>
          <p:sp>
            <p:nvSpPr>
              <p:cNvPr id="38" name="Text Box 24"/>
              <p:cNvSpPr txBox="1">
                <a:spLocks noChangeArrowheads="1"/>
              </p:cNvSpPr>
              <p:nvPr/>
            </p:nvSpPr>
            <p:spPr bwMode="auto">
              <a:xfrm>
                <a:off x="3681" y="2047"/>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1800" dirty="0"/>
                  <a:t>7</a:t>
                </a:r>
              </a:p>
            </p:txBody>
          </p:sp>
          <p:sp>
            <p:nvSpPr>
              <p:cNvPr id="36" name="Line 18"/>
              <p:cNvSpPr>
                <a:spLocks noChangeShapeType="1"/>
              </p:cNvSpPr>
              <p:nvPr/>
            </p:nvSpPr>
            <p:spPr bwMode="auto">
              <a:xfrm flipV="1">
                <a:off x="3555" y="1945"/>
                <a:ext cx="39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a:p>
            </p:txBody>
          </p:sp>
          <p:grpSp>
            <p:nvGrpSpPr>
              <p:cNvPr id="37" name="Group 19"/>
              <p:cNvGrpSpPr>
                <a:grpSpLocks/>
              </p:cNvGrpSpPr>
              <p:nvPr/>
            </p:nvGrpSpPr>
            <p:grpSpPr bwMode="auto">
              <a:xfrm>
                <a:off x="3491" y="1994"/>
                <a:ext cx="413" cy="247"/>
                <a:chOff x="2107" y="2009"/>
                <a:chExt cx="413" cy="248"/>
              </a:xfrm>
            </p:grpSpPr>
            <p:sp>
              <p:nvSpPr>
                <p:cNvPr id="39" name="Line 20"/>
                <p:cNvSpPr>
                  <a:spLocks noChangeShapeType="1"/>
                </p:cNvSpPr>
                <p:nvPr/>
              </p:nvSpPr>
              <p:spPr bwMode="auto">
                <a:xfrm flipV="1">
                  <a:off x="2107"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a:p>
              </p:txBody>
            </p:sp>
            <p:sp>
              <p:nvSpPr>
                <p:cNvPr id="40" name="Line 21"/>
                <p:cNvSpPr>
                  <a:spLocks noChangeShapeType="1"/>
                </p:cNvSpPr>
                <p:nvPr/>
              </p:nvSpPr>
              <p:spPr bwMode="auto">
                <a:xfrm>
                  <a:off x="2153" y="2097"/>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a:p>
              </p:txBody>
            </p:sp>
            <p:sp>
              <p:nvSpPr>
                <p:cNvPr id="41" name="Line 22"/>
                <p:cNvSpPr>
                  <a:spLocks noChangeShapeType="1"/>
                </p:cNvSpPr>
                <p:nvPr/>
              </p:nvSpPr>
              <p:spPr bwMode="auto">
                <a:xfrm flipV="1">
                  <a:off x="2194" y="2009"/>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a:p>
              </p:txBody>
            </p:sp>
            <p:sp>
              <p:nvSpPr>
                <p:cNvPr id="42" name="Line 23"/>
                <p:cNvSpPr>
                  <a:spLocks noChangeShapeType="1"/>
                </p:cNvSpPr>
                <p:nvPr/>
              </p:nvSpPr>
              <p:spPr bwMode="auto">
                <a:xfrm>
                  <a:off x="2242" y="2009"/>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400"/>
                </a:p>
              </p:txBody>
            </p:sp>
          </p:grpSp>
        </p:grpSp>
      </p:grpSp>
      <p:sp>
        <p:nvSpPr>
          <p:cNvPr id="50" name="Rectangle 25"/>
          <p:cNvSpPr>
            <a:spLocks noChangeArrowheads="1"/>
          </p:cNvSpPr>
          <p:nvPr/>
        </p:nvSpPr>
        <p:spPr bwMode="auto">
          <a:xfrm>
            <a:off x="1677589" y="5374657"/>
            <a:ext cx="3247685" cy="119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1600" dirty="0"/>
              <a:t>29.86 – 6.55  &lt; </a:t>
            </a:r>
            <a:r>
              <a:rPr lang="en-US" altLang="en-US" sz="1800" i="1" dirty="0">
                <a:latin typeface="Times New Roman" pitchFamily="18" charset="0"/>
              </a:rPr>
              <a:t>µ</a:t>
            </a:r>
            <a:r>
              <a:rPr lang="en-US" altLang="en-US" sz="1600" dirty="0"/>
              <a:t> &lt;</a:t>
            </a:r>
            <a:r>
              <a:rPr lang="en-US" altLang="en-US" sz="3200" dirty="0">
                <a:solidFill>
                  <a:schemeClr val="tx2"/>
                </a:solidFill>
              </a:rPr>
              <a:t> </a:t>
            </a:r>
            <a:r>
              <a:rPr lang="en-US" altLang="en-US" sz="1600" dirty="0"/>
              <a:t>29.86</a:t>
            </a:r>
            <a:r>
              <a:rPr lang="en-US" altLang="en-US" sz="1600" dirty="0">
                <a:solidFill>
                  <a:schemeClr val="tx2"/>
                </a:solidFill>
              </a:rPr>
              <a:t> </a:t>
            </a:r>
            <a:r>
              <a:rPr lang="en-US" altLang="en-US" sz="1600" dirty="0"/>
              <a:t>+ 6.55 </a:t>
            </a:r>
          </a:p>
          <a:p>
            <a:pPr algn="ctr">
              <a:lnSpc>
                <a:spcPct val="90000"/>
              </a:lnSpc>
            </a:pPr>
            <a:r>
              <a:rPr lang="en-US" altLang="en-US" sz="2400" dirty="0">
                <a:solidFill>
                  <a:srgbClr val="00B0F0"/>
                </a:solidFill>
              </a:rPr>
              <a:t>23.31</a:t>
            </a:r>
            <a:r>
              <a:rPr lang="en-US" altLang="en-US" sz="2400" dirty="0"/>
              <a:t> &lt; </a:t>
            </a:r>
            <a:r>
              <a:rPr lang="en-US" altLang="en-US" sz="2400" i="1" dirty="0">
                <a:sym typeface="Symbol" pitchFamily="18" charset="2"/>
              </a:rPr>
              <a:t></a:t>
            </a:r>
            <a:r>
              <a:rPr lang="en-US" altLang="en-US" sz="2400" dirty="0">
                <a:sym typeface="Symbol" pitchFamily="18" charset="2"/>
              </a:rPr>
              <a:t> &lt; </a:t>
            </a:r>
            <a:r>
              <a:rPr lang="en-US" altLang="en-US" sz="2400" dirty="0">
                <a:solidFill>
                  <a:srgbClr val="00B0F0"/>
                </a:solidFill>
                <a:sym typeface="Symbol" pitchFamily="18" charset="2"/>
              </a:rPr>
              <a:t>36.41</a:t>
            </a:r>
          </a:p>
          <a:p>
            <a:pPr algn="ctr">
              <a:lnSpc>
                <a:spcPct val="90000"/>
              </a:lnSpc>
            </a:pPr>
            <a:endParaRPr lang="en-US" altLang="en-US" sz="2400" dirty="0">
              <a:sym typeface="Symbol" pitchFamily="18" charset="2"/>
            </a:endParaRPr>
          </a:p>
        </p:txBody>
      </p:sp>
      <p:sp>
        <p:nvSpPr>
          <p:cNvPr id="51" name="Rectangle 26"/>
          <p:cNvSpPr>
            <a:spLocks noChangeArrowheads="1"/>
          </p:cNvSpPr>
          <p:nvPr/>
        </p:nvSpPr>
        <p:spPr bwMode="auto">
          <a:xfrm>
            <a:off x="4857750" y="4971138"/>
            <a:ext cx="4278696" cy="14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000" dirty="0"/>
              <a:t>We are 95% confident that the mean age of Beach Comber patrons at 7pm is contained in the interval (23.31 years, 36.41 years).</a:t>
            </a:r>
          </a:p>
        </p:txBody>
      </p:sp>
      <mc:AlternateContent xmlns:mc="http://schemas.openxmlformats.org/markup-compatibility/2006" xmlns:a14="http://schemas.microsoft.com/office/drawing/2010/main">
        <mc:Choice Requires="a14">
          <p:sp>
            <p:nvSpPr>
              <p:cNvPr id="59" name="TextBox 58"/>
              <p:cNvSpPr txBox="1"/>
              <p:nvPr/>
            </p:nvSpPr>
            <p:spPr>
              <a:xfrm>
                <a:off x="1768225" y="4915361"/>
                <a:ext cx="27606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FF9900"/>
                              </a:solidFill>
                              <a:latin typeface="Cambria Math" panose="02040503050406030204" pitchFamily="18" charset="0"/>
                            </a:rPr>
                          </m:ctrlPr>
                        </m:accPr>
                        <m:e>
                          <m:r>
                            <a:rPr lang="en-US" sz="2400" b="1" i="1" smtClean="0">
                              <a:solidFill>
                                <a:srgbClr val="FF9900"/>
                              </a:solidFill>
                              <a:latin typeface="Cambria Math"/>
                            </a:rPr>
                            <m:t>𝒙</m:t>
                          </m:r>
                        </m:e>
                      </m:acc>
                      <m:r>
                        <a:rPr lang="en-US" sz="2400" b="1" i="1" smtClean="0">
                          <a:solidFill>
                            <a:srgbClr val="FF9900"/>
                          </a:solidFill>
                          <a:latin typeface="Cambria Math"/>
                        </a:rPr>
                        <m:t>−</m:t>
                      </m:r>
                      <m:r>
                        <a:rPr lang="en-US" sz="2400" b="1" i="1" smtClean="0">
                          <a:solidFill>
                            <a:srgbClr val="FF9900"/>
                          </a:solidFill>
                          <a:latin typeface="Cambria Math"/>
                        </a:rPr>
                        <m:t>𝑬</m:t>
                      </m:r>
                      <m:r>
                        <a:rPr lang="en-US" sz="2400" b="1" i="1" smtClean="0">
                          <a:solidFill>
                            <a:srgbClr val="FF9900"/>
                          </a:solidFill>
                          <a:latin typeface="Cambria Math"/>
                        </a:rPr>
                        <m:t>&lt;</m:t>
                      </m:r>
                      <m:r>
                        <a:rPr lang="en-US" sz="2400" b="1" i="1" smtClean="0">
                          <a:solidFill>
                            <a:srgbClr val="FF9900"/>
                          </a:solidFill>
                          <a:latin typeface="Cambria Math"/>
                          <a:ea typeface="Cambria Math"/>
                        </a:rPr>
                        <m:t>𝝁</m:t>
                      </m:r>
                      <m:r>
                        <a:rPr lang="en-US" sz="2400" b="1" i="1" smtClean="0">
                          <a:solidFill>
                            <a:srgbClr val="FF9900"/>
                          </a:solidFill>
                          <a:latin typeface="Cambria Math"/>
                          <a:ea typeface="Cambria Math"/>
                        </a:rPr>
                        <m:t>&lt;</m:t>
                      </m:r>
                      <m:acc>
                        <m:accPr>
                          <m:chr m:val="̅"/>
                          <m:ctrlPr>
                            <a:rPr lang="en-US" sz="2400" b="1" i="1" smtClean="0">
                              <a:solidFill>
                                <a:srgbClr val="FF9900"/>
                              </a:solidFill>
                              <a:latin typeface="Cambria Math" panose="02040503050406030204" pitchFamily="18" charset="0"/>
                              <a:ea typeface="Cambria Math"/>
                            </a:rPr>
                          </m:ctrlPr>
                        </m:accPr>
                        <m:e>
                          <m:r>
                            <a:rPr lang="en-US" sz="2400" b="1" i="1" smtClean="0">
                              <a:solidFill>
                                <a:srgbClr val="FF9900"/>
                              </a:solidFill>
                              <a:latin typeface="Cambria Math"/>
                              <a:ea typeface="Cambria Math"/>
                            </a:rPr>
                            <m:t>𝒙</m:t>
                          </m:r>
                        </m:e>
                      </m:acc>
                      <m:r>
                        <a:rPr lang="en-US" sz="2400" b="1" i="1" smtClean="0">
                          <a:solidFill>
                            <a:srgbClr val="FF9900"/>
                          </a:solidFill>
                          <a:latin typeface="Cambria Math"/>
                        </a:rPr>
                        <m:t>+</m:t>
                      </m:r>
                      <m:r>
                        <a:rPr lang="en-US" sz="2400" b="1" i="1" smtClean="0">
                          <a:solidFill>
                            <a:srgbClr val="FF9900"/>
                          </a:solidFill>
                          <a:latin typeface="Cambria Math"/>
                        </a:rPr>
                        <m:t>𝑬</m:t>
                      </m:r>
                    </m:oMath>
                  </m:oMathPara>
                </a14:m>
                <a:endParaRPr lang="en-US" dirty="0">
                  <a:solidFill>
                    <a:srgbClr val="FF9900"/>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1768225" y="4915361"/>
                <a:ext cx="2760691" cy="461665"/>
              </a:xfrm>
              <a:prstGeom prst="rect">
                <a:avLst/>
              </a:prstGeom>
              <a:blipFill rotWithShape="0">
                <a:blip r:embed="rId2"/>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68278" y="1085335"/>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368278" y="1085335"/>
                <a:ext cx="246862" cy="369332"/>
              </a:xfrm>
              <a:prstGeom prst="rect">
                <a:avLst/>
              </a:prstGeom>
              <a:blipFill rotWithShape="0">
                <a:blip r:embed="rId3"/>
                <a:stretch>
                  <a:fillRect l="-17073" r="-29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318837" y="4400381"/>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318837" y="4400381"/>
                <a:ext cx="246862" cy="369332"/>
              </a:xfrm>
              <a:prstGeom prst="rect">
                <a:avLst/>
              </a:prstGeom>
              <a:blipFill rotWithShape="0">
                <a:blip r:embed="rId4"/>
                <a:stretch>
                  <a:fillRect l="-17073" r="-29268"/>
                </a:stretch>
              </a:blipFill>
            </p:spPr>
            <p:txBody>
              <a:bodyPr/>
              <a:lstStyle/>
              <a:p>
                <a:r>
                  <a:rPr lang="en-US">
                    <a:noFill/>
                  </a:rPr>
                  <a:t> </a:t>
                </a:r>
              </a:p>
            </p:txBody>
          </p:sp>
        </mc:Fallback>
      </mc:AlternateContent>
      <p:grpSp>
        <p:nvGrpSpPr>
          <p:cNvPr id="54" name="Group 53"/>
          <p:cNvGrpSpPr/>
          <p:nvPr/>
        </p:nvGrpSpPr>
        <p:grpSpPr>
          <a:xfrm>
            <a:off x="1214437" y="3249576"/>
            <a:ext cx="6715125" cy="733425"/>
            <a:chOff x="0" y="0"/>
            <a:chExt cx="6715125" cy="733425"/>
          </a:xfrm>
        </p:grpSpPr>
        <p:cxnSp>
          <p:nvCxnSpPr>
            <p:cNvPr id="55" name="Straight Arrow Connector 54"/>
            <p:cNvCxnSpPr/>
            <p:nvPr/>
          </p:nvCxnSpPr>
          <p:spPr>
            <a:xfrm flipV="1">
              <a:off x="0" y="152400"/>
              <a:ext cx="6715125" cy="19050"/>
            </a:xfrm>
            <a:prstGeom prst="straightConnector1">
              <a:avLst/>
            </a:prstGeom>
            <a:ln w="19050">
              <a:solidFill>
                <a:schemeClr val="tx1"/>
              </a:solidFill>
              <a:headEnd type="triangle" w="med" len="lg"/>
              <a:tailEnd type="triangle"/>
            </a:ln>
          </p:spPr>
          <p:style>
            <a:lnRef idx="1">
              <a:schemeClr val="accent1"/>
            </a:lnRef>
            <a:fillRef idx="0">
              <a:schemeClr val="accent1"/>
            </a:fillRef>
            <a:effectRef idx="0">
              <a:schemeClr val="accent1"/>
            </a:effectRef>
            <a:fontRef idx="minor">
              <a:schemeClr val="tx1"/>
            </a:fontRef>
          </p:style>
        </p:cxnSp>
        <p:sp>
          <p:nvSpPr>
            <p:cNvPr id="57" name="Double Bracket 56"/>
            <p:cNvSpPr/>
            <p:nvPr/>
          </p:nvSpPr>
          <p:spPr>
            <a:xfrm>
              <a:off x="971550" y="0"/>
              <a:ext cx="4867275" cy="333375"/>
            </a:xfrm>
            <a:prstGeom prst="bracketPair">
              <a:avLst/>
            </a:prstGeom>
            <a:ln w="31750"/>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a:p>
          </p:txBody>
        </p:sp>
        <p:sp>
          <p:nvSpPr>
            <p:cNvPr id="58" name="TextBox 14"/>
            <p:cNvSpPr txBox="1"/>
            <p:nvPr/>
          </p:nvSpPr>
          <p:spPr>
            <a:xfrm>
              <a:off x="514350" y="390525"/>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a:solidFill>
                    <a:schemeClr val="accent1"/>
                  </a:solidFill>
                </a:rPr>
                <a:t>23.31</a:t>
              </a:r>
            </a:p>
          </p:txBody>
        </p:sp>
        <p:sp>
          <p:nvSpPr>
            <p:cNvPr id="60" name="TextBox 15"/>
            <p:cNvSpPr txBox="1"/>
            <p:nvPr/>
          </p:nvSpPr>
          <p:spPr>
            <a:xfrm>
              <a:off x="5591175" y="390525"/>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a:solidFill>
                    <a:schemeClr val="accent1"/>
                  </a:solidFill>
                </a:rPr>
                <a:t>36.41</a:t>
              </a:r>
            </a:p>
          </p:txBody>
        </p:sp>
        <p:sp>
          <p:nvSpPr>
            <p:cNvPr id="61" name="Double Bracket 60"/>
            <p:cNvSpPr/>
            <p:nvPr/>
          </p:nvSpPr>
          <p:spPr>
            <a:xfrm>
              <a:off x="1304924" y="0"/>
              <a:ext cx="4181475" cy="333375"/>
            </a:xfrm>
            <a:prstGeom prst="bracketPair">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a:p>
          </p:txBody>
        </p:sp>
        <p:sp>
          <p:nvSpPr>
            <p:cNvPr id="62" name="TextBox 17"/>
            <p:cNvSpPr txBox="1"/>
            <p:nvPr/>
          </p:nvSpPr>
          <p:spPr>
            <a:xfrm>
              <a:off x="1066800" y="381000"/>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a:solidFill>
                    <a:srgbClr val="FF0000"/>
                  </a:solidFill>
                </a:rPr>
                <a:t>24.62</a:t>
              </a:r>
            </a:p>
          </p:txBody>
        </p:sp>
        <p:sp>
          <p:nvSpPr>
            <p:cNvPr id="63" name="TextBox 18"/>
            <p:cNvSpPr txBox="1"/>
            <p:nvPr/>
          </p:nvSpPr>
          <p:spPr>
            <a:xfrm>
              <a:off x="5029200" y="390525"/>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a:solidFill>
                    <a:srgbClr val="FF0000"/>
                  </a:solidFill>
                </a:rPr>
                <a:t>35.10</a:t>
              </a:r>
            </a:p>
          </p:txBody>
        </p:sp>
      </p:grpSp>
    </p:spTree>
    <p:extLst>
      <p:ext uri="{BB962C8B-B14F-4D97-AF65-F5344CB8AC3E}">
        <p14:creationId xmlns:p14="http://schemas.microsoft.com/office/powerpoint/2010/main" val="325793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2" presetClass="entr" presetSubtype="4"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 calcmode="lin" valueType="num">
                                      <p:cBhvr additive="base">
                                        <p:cTn id="1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 calcmode="lin" valueType="num">
                                      <p:cBhvr additive="base">
                                        <p:cTn id="2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 calcmode="lin" valueType="num">
                                      <p:cBhvr additive="base">
                                        <p:cTn id="30"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1">
                                            <p:txEl>
                                              <p:pRg st="0" end="0"/>
                                            </p:txEl>
                                          </p:spTgt>
                                        </p:tgtEl>
                                        <p:attrNameLst>
                                          <p:attrName>style.visibility</p:attrName>
                                        </p:attrNameLst>
                                      </p:cBhvr>
                                      <p:to>
                                        <p:strVal val="visible"/>
                                      </p:to>
                                    </p:set>
                                    <p:anim calcmode="lin" valueType="num">
                                      <p:cBhvr additive="base">
                                        <p:cTn id="5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31">
                                            <p:txEl>
                                              <p:pRg st="1" end="1"/>
                                            </p:txEl>
                                          </p:spTgt>
                                        </p:tgtEl>
                                        <p:attrNameLst>
                                          <p:attrName>style.visibility</p:attrName>
                                        </p:attrNameLst>
                                      </p:cBhvr>
                                      <p:to>
                                        <p:strVal val="visible"/>
                                      </p:to>
                                    </p:set>
                                    <p:anim calcmode="lin" valueType="num">
                                      <p:cBhvr additive="base">
                                        <p:cTn id="56"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1">
                                            <p:txEl>
                                              <p:pRg st="1" end="1"/>
                                            </p:txEl>
                                          </p:spTgt>
                                        </p:tgtEl>
                                        <p:attrNameLst>
                                          <p:attrName>ppt_y</p:attrName>
                                        </p:attrNameLst>
                                      </p:cBhvr>
                                      <p:tavLst>
                                        <p:tav tm="0">
                                          <p:val>
                                            <p:strVal val="1+#ppt_h/2"/>
                                          </p:val>
                                        </p:tav>
                                        <p:tav tm="100000">
                                          <p:val>
                                            <p:strVal val="#ppt_y"/>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2" presetClass="entr" presetSubtype="4" fill="hold" nodeType="withEffect">
                                  <p:stCondLst>
                                    <p:cond delay="0"/>
                                  </p:stCondLst>
                                  <p:childTnLst>
                                    <p:set>
                                      <p:cBhvr>
                                        <p:cTn id="62" dur="1" fill="hold">
                                          <p:stCondLst>
                                            <p:cond delay="0"/>
                                          </p:stCondLst>
                                        </p:cTn>
                                        <p:tgtEl>
                                          <p:spTgt spid="31">
                                            <p:txEl>
                                              <p:pRg st="2" end="2"/>
                                            </p:txEl>
                                          </p:spTgt>
                                        </p:tgtEl>
                                        <p:attrNameLst>
                                          <p:attrName>style.visibility</p:attrName>
                                        </p:attrNameLst>
                                      </p:cBhvr>
                                      <p:to>
                                        <p:strVal val="visible"/>
                                      </p:to>
                                    </p:set>
                                    <p:anim calcmode="lin" valueType="num">
                                      <p:cBhvr additive="base">
                                        <p:cTn id="63" dur="500" fill="hold"/>
                                        <p:tgtEl>
                                          <p:spTgt spid="31">
                                            <p:txEl>
                                              <p:pRg st="2" end="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1">
                                            <p:txEl>
                                              <p:pRg st="2" end="2"/>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1">
                                            <p:txEl>
                                              <p:pRg st="3" end="3"/>
                                            </p:txEl>
                                          </p:spTgt>
                                        </p:tgtEl>
                                        <p:attrNameLst>
                                          <p:attrName>style.visibility</p:attrName>
                                        </p:attrNameLst>
                                      </p:cBhvr>
                                      <p:to>
                                        <p:strVal val="visible"/>
                                      </p:to>
                                    </p:set>
                                    <p:anim calcmode="lin" valueType="num">
                                      <p:cBhvr additive="base">
                                        <p:cTn id="67" dur="500" fill="hold"/>
                                        <p:tgtEl>
                                          <p:spTgt spid="31">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1">
                                            <p:txEl>
                                              <p:pRg st="3" end="3"/>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1">
                                            <p:txEl>
                                              <p:pRg st="4" end="4"/>
                                            </p:txEl>
                                          </p:spTgt>
                                        </p:tgtEl>
                                        <p:attrNameLst>
                                          <p:attrName>style.visibility</p:attrName>
                                        </p:attrNameLst>
                                      </p:cBhvr>
                                      <p:to>
                                        <p:strVal val="visible"/>
                                      </p:to>
                                    </p:set>
                                    <p:anim calcmode="lin" valueType="num">
                                      <p:cBhvr additive="base">
                                        <p:cTn id="71" dur="500" fill="hold"/>
                                        <p:tgtEl>
                                          <p:spTgt spid="31">
                                            <p:txEl>
                                              <p:pRg st="4" end="4"/>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1">
                                            <p:txEl>
                                              <p:pRg st="4" end="4"/>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1">
                                            <p:txEl>
                                              <p:pRg st="5" end="5"/>
                                            </p:txEl>
                                          </p:spTgt>
                                        </p:tgtEl>
                                        <p:attrNameLst>
                                          <p:attrName>style.visibility</p:attrName>
                                        </p:attrNameLst>
                                      </p:cBhvr>
                                      <p:to>
                                        <p:strVal val="visible"/>
                                      </p:to>
                                    </p:set>
                                    <p:anim calcmode="lin" valueType="num">
                                      <p:cBhvr additive="base">
                                        <p:cTn id="75" dur="500" fill="hold"/>
                                        <p:tgtEl>
                                          <p:spTgt spid="31">
                                            <p:txEl>
                                              <p:pRg st="5" end="5"/>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1">
                                            <p:txEl>
                                              <p:pRg st="5" end="5"/>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fill="hold"/>
                                        <p:tgtEl>
                                          <p:spTgt spid="32"/>
                                        </p:tgtEl>
                                        <p:attrNameLst>
                                          <p:attrName>ppt_x</p:attrName>
                                        </p:attrNameLst>
                                      </p:cBhvr>
                                      <p:tavLst>
                                        <p:tav tm="0">
                                          <p:val>
                                            <p:strVal val="#ppt_x"/>
                                          </p:val>
                                        </p:tav>
                                        <p:tav tm="100000">
                                          <p:val>
                                            <p:strVal val="#ppt_x"/>
                                          </p:val>
                                        </p:tav>
                                      </p:tavLst>
                                    </p:anim>
                                    <p:anim calcmode="lin" valueType="num">
                                      <p:cBhvr additive="base">
                                        <p:cTn id="80" dur="500" fill="hold"/>
                                        <p:tgtEl>
                                          <p:spTgt spid="32"/>
                                        </p:tgtEl>
                                        <p:attrNameLst>
                                          <p:attrName>ppt_y</p:attrName>
                                        </p:attrNameLst>
                                      </p:cBhvr>
                                      <p:tavLst>
                                        <p:tav tm="0">
                                          <p:val>
                                            <p:strVal val="1+#ppt_h/2"/>
                                          </p:val>
                                        </p:tav>
                                        <p:tav tm="100000">
                                          <p:val>
                                            <p:strVal val="#ppt_y"/>
                                          </p:val>
                                        </p:tav>
                                      </p:tavLst>
                                    </p:anim>
                                  </p:childTnLst>
                                </p:cTn>
                              </p:par>
                              <p:par>
                                <p:cTn id="81" presetID="10"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par>
                                <p:cTn id="84" presetID="2" presetClass="entr" presetSubtype="4"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anim calcmode="lin" valueType="num">
                                      <p:cBhvr additive="base">
                                        <p:cTn id="86" dur="500" fill="hold"/>
                                        <p:tgtEl>
                                          <p:spTgt spid="50"/>
                                        </p:tgtEl>
                                        <p:attrNameLst>
                                          <p:attrName>ppt_x</p:attrName>
                                        </p:attrNameLst>
                                      </p:cBhvr>
                                      <p:tavLst>
                                        <p:tav tm="0">
                                          <p:val>
                                            <p:strVal val="#ppt_x"/>
                                          </p:val>
                                        </p:tav>
                                        <p:tav tm="100000">
                                          <p:val>
                                            <p:strVal val="#ppt_x"/>
                                          </p:val>
                                        </p:tav>
                                      </p:tavLst>
                                    </p:anim>
                                    <p:anim calcmode="lin" valueType="num">
                                      <p:cBhvr additive="base">
                                        <p:cTn id="87" dur="500" fill="hold"/>
                                        <p:tgtEl>
                                          <p:spTgt spid="50"/>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51"/>
                                        </p:tgtEl>
                                        <p:attrNameLst>
                                          <p:attrName>style.visibility</p:attrName>
                                        </p:attrNameLst>
                                      </p:cBhvr>
                                      <p:to>
                                        <p:strVal val="visible"/>
                                      </p:to>
                                    </p:set>
                                    <p:anim calcmode="lin" valueType="num">
                                      <p:cBhvr additive="base">
                                        <p:cTn id="90" dur="500" fill="hold"/>
                                        <p:tgtEl>
                                          <p:spTgt spid="51"/>
                                        </p:tgtEl>
                                        <p:attrNameLst>
                                          <p:attrName>ppt_x</p:attrName>
                                        </p:attrNameLst>
                                      </p:cBhvr>
                                      <p:tavLst>
                                        <p:tav tm="0">
                                          <p:val>
                                            <p:strVal val="#ppt_x"/>
                                          </p:val>
                                        </p:tav>
                                        <p:tav tm="100000">
                                          <p:val>
                                            <p:strVal val="#ppt_x"/>
                                          </p:val>
                                        </p:tav>
                                      </p:tavLst>
                                    </p:anim>
                                    <p:anim calcmode="lin" valueType="num">
                                      <p:cBhvr additive="base">
                                        <p:cTn id="9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4"/>
                                        </p:tgtEl>
                                        <p:attrNameLst>
                                          <p:attrName>style.visibility</p:attrName>
                                        </p:attrNameLst>
                                      </p:cBhvr>
                                      <p:to>
                                        <p:strVal val="visible"/>
                                      </p:to>
                                    </p:set>
                                    <p:animEffect transition="in" filter="fade">
                                      <p:cBhvr>
                                        <p:cTn id="9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50" grpId="0"/>
      <p:bldP spid="51" grpId="0"/>
      <p:bldP spid="59" grpId="0"/>
      <p:bldP spid="52" grpId="0"/>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301" y="2270127"/>
            <a:ext cx="6286500" cy="1438273"/>
          </a:xfrm>
        </p:spPr>
        <p:txBody>
          <a:bodyPr>
            <a:normAutofit/>
          </a:bodyPr>
          <a:lstStyle/>
          <a:p>
            <a:r>
              <a:rPr lang="en-US" dirty="0"/>
              <a:t>Central </a:t>
            </a:r>
            <a:r>
              <a:rPr lang="en-US"/>
              <a:t>Limit Theorem</a:t>
            </a:r>
            <a:endParaRPr lang="en-US" dirty="0"/>
          </a:p>
        </p:txBody>
      </p:sp>
      <p:sp>
        <p:nvSpPr>
          <p:cNvPr id="3" name="Slide Number Placeholder 2"/>
          <p:cNvSpPr>
            <a:spLocks noGrp="1"/>
          </p:cNvSpPr>
          <p:nvPr>
            <p:ph type="sldNum" sz="quarter" idx="12"/>
          </p:nvPr>
        </p:nvSpPr>
        <p:spPr/>
        <p:txBody>
          <a:bodyPr/>
          <a:lstStyle/>
          <a:p>
            <a:pPr>
              <a:defRPr/>
            </a:pPr>
            <a:fld id="{85BC5B7D-D6B0-4550-9BAF-D21F2647AC79}" type="slidenum">
              <a:rPr lang="en-US" altLang="en-US" smtClean="0"/>
              <a:pPr>
                <a:defRPr/>
              </a:pPr>
              <a:t>2</a:t>
            </a:fld>
            <a:endParaRPr lang="en-US" altLang="en-US"/>
          </a:p>
        </p:txBody>
      </p:sp>
    </p:spTree>
    <p:extLst>
      <p:ext uri="{BB962C8B-B14F-4D97-AF65-F5344CB8AC3E}">
        <p14:creationId xmlns:p14="http://schemas.microsoft.com/office/powerpoint/2010/main" val="3392861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Sample Hypothesis Testing: </a:t>
            </a:r>
            <a:br>
              <a:rPr lang="en-US" dirty="0"/>
            </a:br>
            <a:r>
              <a:rPr lang="en-US" dirty="0"/>
              <a:t>The 6 Steps</a:t>
            </a:r>
          </a:p>
        </p:txBody>
      </p:sp>
      <p:sp>
        <p:nvSpPr>
          <p:cNvPr id="3" name="Content Placeholder 2"/>
          <p:cNvSpPr>
            <a:spLocks noGrp="1"/>
          </p:cNvSpPr>
          <p:nvPr>
            <p:ph idx="1"/>
          </p:nvPr>
        </p:nvSpPr>
        <p:spPr>
          <a:xfrm>
            <a:off x="691514" y="1925744"/>
            <a:ext cx="7543802" cy="4023360"/>
          </a:xfrm>
        </p:spPr>
        <p:txBody>
          <a:bodyPr/>
          <a:lstStyle/>
          <a:p>
            <a:pPr marL="514350" indent="-514350">
              <a:buAutoNum type="arabicPeriod"/>
            </a:pPr>
            <a:r>
              <a:rPr lang="en-US" dirty="0"/>
              <a:t>Identify Ho and Ha.</a:t>
            </a:r>
          </a:p>
          <a:p>
            <a:pPr marL="514350" indent="-514350">
              <a:buAutoNum type="arabicPeriod"/>
            </a:pPr>
            <a:r>
              <a:rPr lang="en-US" dirty="0"/>
              <a:t>Find the Critical Value(s) and Draw and </a:t>
            </a:r>
            <a:r>
              <a:rPr lang="en-US" sz="2800" dirty="0"/>
              <a:t>Shade.</a:t>
            </a:r>
          </a:p>
          <a:p>
            <a:pPr marL="514350" indent="-514350">
              <a:buAutoNum type="arabicPeriod"/>
            </a:pPr>
            <a:r>
              <a:rPr lang="en-US" dirty="0"/>
              <a:t>Calculate the Test – Statistic. (The evidence!)</a:t>
            </a:r>
          </a:p>
          <a:p>
            <a:pPr marL="514350" indent="-514350">
              <a:buAutoNum type="arabicPeriod"/>
            </a:pPr>
            <a:r>
              <a:rPr lang="en-US" dirty="0"/>
              <a:t>Calculate the P-value.</a:t>
            </a:r>
          </a:p>
          <a:p>
            <a:pPr marL="514350" indent="-514350">
              <a:buAutoNum type="arabicPeriod"/>
            </a:pPr>
            <a:r>
              <a:rPr lang="en-US" dirty="0"/>
              <a:t>Make a decision… Reject Ho or FTR Ho.</a:t>
            </a:r>
          </a:p>
          <a:p>
            <a:pPr marL="514350" indent="-514350">
              <a:buAutoNum type="arabicPeriod"/>
            </a:pPr>
            <a:r>
              <a:rPr lang="en-US" dirty="0"/>
              <a:t>Write a clear conclusion in the context of the problem…. Use mostly non statistical terms but always report the p-value! Add a confidence interval if appropriate.  End this conclusion with a statement about the scope. </a:t>
            </a:r>
          </a:p>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20</a:t>
            </a:fld>
            <a:endParaRPr lang="en-US" altLang="en-US"/>
          </a:p>
        </p:txBody>
      </p:sp>
    </p:spTree>
    <p:extLst>
      <p:ext uri="{BB962C8B-B14F-4D97-AF65-F5344CB8AC3E}">
        <p14:creationId xmlns:p14="http://schemas.microsoft.com/office/powerpoint/2010/main" val="359826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Example: 1 Sample t-test</a:t>
            </a:r>
            <a:endParaRPr lang="en-US" altLang="en-US" dirty="0"/>
          </a:p>
        </p:txBody>
      </p:sp>
      <p:sp>
        <p:nvSpPr>
          <p:cNvPr id="23555" name="Rectangle 3"/>
          <p:cNvSpPr>
            <a:spLocks noGrp="1" noChangeArrowheads="1"/>
          </p:cNvSpPr>
          <p:nvPr>
            <p:ph type="body" idx="1"/>
          </p:nvPr>
        </p:nvSpPr>
        <p:spPr bwMode="auto">
          <a:xfrm>
            <a:off x="240030" y="3770313"/>
            <a:ext cx="865251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8465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99" y="654759"/>
            <a:ext cx="8739077"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217714" y="1309656"/>
                <a:ext cx="8458200" cy="369332"/>
              </a:xfrm>
              <a:prstGeom prst="rect">
                <a:avLst/>
              </a:prstGeom>
              <a:noFill/>
            </p:spPr>
            <p:txBody>
              <a:bodyPr wrap="square" rtlCol="0">
                <a:spAutoFit/>
              </a:bodyPr>
              <a:lstStyle/>
              <a:p>
                <a:r>
                  <a:rPr lang="en-US" dirty="0"/>
                  <a:t>We would like to test the claim that the population mean is d</a:t>
                </a:r>
                <a14:m>
                  <m:oMath xmlns:m="http://schemas.openxmlformats.org/officeDocument/2006/math">
                    <m:r>
                      <m:rPr>
                        <m:sty m:val="p"/>
                      </m:rPr>
                      <a:rPr lang="en-US" b="0" i="0" smtClean="0">
                        <a:latin typeface="Cambria Math" panose="02040503050406030204" pitchFamily="18" charset="0"/>
                      </a:rPr>
                      <m:t>ifferent</m:t>
                    </m:r>
                    <m:r>
                      <a:rPr lang="en-US" b="0" i="0" smtClean="0">
                        <a:latin typeface="Cambria Math" panose="02040503050406030204" pitchFamily="18" charset="0"/>
                      </a:rPr>
                      <m:t> </m:t>
                    </m:r>
                    <m:r>
                      <m:rPr>
                        <m:sty m:val="p"/>
                      </m:rPr>
                      <a:rPr lang="en-US" b="0" i="0" smtClean="0">
                        <a:latin typeface="Cambria Math" panose="02040503050406030204" pitchFamily="18" charset="0"/>
                      </a:rPr>
                      <m:t>than</m:t>
                    </m:r>
                    <m:r>
                      <a:rPr lang="en-US" b="0" i="0" smtClean="0">
                        <a:latin typeface="Cambria Math" panose="02040503050406030204" pitchFamily="18" charset="0"/>
                      </a:rPr>
                      <m:t> 21</m:t>
                    </m:r>
                    <m:r>
                      <a:rPr lang="en-US" b="0" i="1" smtClean="0">
                        <a:latin typeface="Cambria Math"/>
                      </a:rPr>
                      <m:t>.</m:t>
                    </m:r>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17714" y="1309656"/>
                <a:ext cx="8458200" cy="369332"/>
              </a:xfrm>
              <a:prstGeom prst="rect">
                <a:avLst/>
              </a:prstGeom>
              <a:blipFill>
                <a:blip r:embed="rId2"/>
                <a:stretch>
                  <a:fillRect l="-649" t="-10000" b="-26667"/>
                </a:stretch>
              </a:blipFill>
            </p:spPr>
            <p:txBody>
              <a:bodyPr/>
              <a:lstStyle/>
              <a:p>
                <a:r>
                  <a:rPr lang="en-US">
                    <a:noFill/>
                  </a:rPr>
                  <a:t> </a:t>
                </a:r>
              </a:p>
            </p:txBody>
          </p:sp>
        </mc:Fallback>
      </mc:AlternateContent>
      <p:sp>
        <p:nvSpPr>
          <p:cNvPr id="5" name="TextBox 4"/>
          <p:cNvSpPr txBox="1"/>
          <p:nvPr/>
        </p:nvSpPr>
        <p:spPr>
          <a:xfrm>
            <a:off x="266700" y="1818212"/>
            <a:ext cx="8610600" cy="461665"/>
          </a:xfrm>
          <a:prstGeom prst="rect">
            <a:avLst/>
          </a:prstGeom>
          <a:noFill/>
        </p:spPr>
        <p:txBody>
          <a:bodyPr wrap="square" rtlCol="0">
            <a:spAutoFit/>
          </a:bodyPr>
          <a:lstStyle/>
          <a:p>
            <a:pPr algn="ctr"/>
            <a:r>
              <a:rPr lang="en-US" sz="2400" dirty="0"/>
              <a:t>Step 1: Identify the null (Ho) and alternative (Ha) hypothesis. </a:t>
            </a:r>
          </a:p>
        </p:txBody>
      </p:sp>
      <mc:AlternateContent xmlns:mc="http://schemas.openxmlformats.org/markup-compatibility/2006" xmlns:a14="http://schemas.microsoft.com/office/drawing/2010/main">
        <mc:Choice Requires="a14">
          <p:sp>
            <p:nvSpPr>
              <p:cNvPr id="8" name="TextBox 7"/>
              <p:cNvSpPr txBox="1"/>
              <p:nvPr/>
            </p:nvSpPr>
            <p:spPr>
              <a:xfrm>
                <a:off x="3012087" y="3274287"/>
                <a:ext cx="2695803" cy="1384995"/>
              </a:xfrm>
              <a:prstGeom prst="rect">
                <a:avLst/>
              </a:prstGeom>
              <a:noFill/>
            </p:spPr>
            <p:txBody>
              <a:bodyPr wrap="none" rtlCol="0">
                <a:spAutoFit/>
              </a:bodyPr>
              <a:lstStyle/>
              <a:p>
                <a:r>
                  <a:rPr lang="en-US" sz="4000" dirty="0"/>
                  <a:t>Ho: </a:t>
                </a:r>
                <a14:m>
                  <m:oMath xmlns:m="http://schemas.openxmlformats.org/officeDocument/2006/math">
                    <m:r>
                      <a:rPr lang="en-US" sz="4400" i="1" smtClean="0">
                        <a:latin typeface="Cambria Math"/>
                      </a:rPr>
                      <m:t>µ</m:t>
                    </m:r>
                    <m:r>
                      <a:rPr lang="en-US" sz="4400" b="0" i="1" smtClean="0">
                        <a:latin typeface="Cambria Math" panose="02040503050406030204" pitchFamily="18" charset="0"/>
                      </a:rPr>
                      <m:t>=21</m:t>
                    </m:r>
                  </m:oMath>
                </a14:m>
                <a:endParaRPr lang="en-US" sz="4000" dirty="0"/>
              </a:p>
              <a:p>
                <a:r>
                  <a:rPr lang="en-US" sz="4000" dirty="0"/>
                  <a:t>Ha: </a:t>
                </a:r>
                <a14:m>
                  <m:oMath xmlns:m="http://schemas.openxmlformats.org/officeDocument/2006/math">
                    <m:r>
                      <a:rPr lang="en-US" sz="4000" i="1" smtClean="0">
                        <a:latin typeface="Cambria Math"/>
                      </a:rPr>
                      <m:t>µ</m:t>
                    </m:r>
                    <m:r>
                      <a:rPr lang="en-US" sz="4000" i="1">
                        <a:latin typeface="Cambria Math"/>
                      </a:rPr>
                      <m:t>≠</m:t>
                    </m:r>
                    <m:r>
                      <a:rPr lang="en-US" sz="4000" b="0" i="1" smtClean="0">
                        <a:latin typeface="Cambria Math" panose="02040503050406030204" pitchFamily="18" charset="0"/>
                      </a:rPr>
                      <m:t>21</m:t>
                    </m:r>
                  </m:oMath>
                </a14:m>
                <a:endParaRPr lang="en-US" sz="4000" dirty="0"/>
              </a:p>
            </p:txBody>
          </p:sp>
        </mc:Choice>
        <mc:Fallback xmlns="">
          <p:sp>
            <p:nvSpPr>
              <p:cNvPr id="8" name="TextBox 7"/>
              <p:cNvSpPr txBox="1">
                <a:spLocks noRot="1" noChangeAspect="1" noMove="1" noResize="1" noEditPoints="1" noAdjustHandles="1" noChangeArrowheads="1" noChangeShapeType="1" noTextEdit="1"/>
              </p:cNvSpPr>
              <p:nvPr/>
            </p:nvSpPr>
            <p:spPr>
              <a:xfrm>
                <a:off x="3012087" y="3274287"/>
                <a:ext cx="2695803" cy="1384995"/>
              </a:xfrm>
              <a:prstGeom prst="rect">
                <a:avLst/>
              </a:prstGeom>
              <a:blipFill rotWithShape="0">
                <a:blip r:embed="rId3"/>
                <a:stretch>
                  <a:fillRect l="-7919" t="-4405" b="-18062"/>
                </a:stretch>
              </a:blipFill>
            </p:spPr>
            <p:txBody>
              <a:bodyPr/>
              <a:lstStyle/>
              <a:p>
                <a:r>
                  <a:rPr lang="en-US">
                    <a:noFill/>
                  </a:rPr>
                  <a:t> </a:t>
                </a:r>
              </a:p>
            </p:txBody>
          </p:sp>
        </mc:Fallback>
      </mc:AlternateContent>
    </p:spTree>
    <p:extLst>
      <p:ext uri="{BB962C8B-B14F-4D97-AF65-F5344CB8AC3E}">
        <p14:creationId xmlns:p14="http://schemas.microsoft.com/office/powerpoint/2010/main" val="408947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9912"/>
            <a:ext cx="8583662"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217714" y="1155662"/>
                <a:ext cx="8823148" cy="646331"/>
              </a:xfrm>
              <a:prstGeom prst="rect">
                <a:avLst/>
              </a:prstGeom>
              <a:noFill/>
            </p:spPr>
            <p:txBody>
              <a:bodyPr wrap="square" rtlCol="0">
                <a:spAutoFit/>
              </a:bodyPr>
              <a:lstStyle/>
              <a:p>
                <a:pPr algn="ctr"/>
                <a:r>
                  <a:rPr lang="en-US" dirty="0"/>
                  <a:t>We would like to test the claim that the population mean is d</a:t>
                </a:r>
                <a14:m>
                  <m:oMath xmlns:m="http://schemas.openxmlformats.org/officeDocument/2006/math">
                    <m:r>
                      <m:rPr>
                        <m:sty m:val="p"/>
                      </m:rPr>
                      <a:rPr lang="en-US" b="0" i="0" smtClean="0">
                        <a:latin typeface="Cambria Math" panose="02040503050406030204" pitchFamily="18" charset="0"/>
                      </a:rPr>
                      <m:t>ifferent</m:t>
                    </m:r>
                    <m:r>
                      <a:rPr lang="en-US" b="0" i="0" smtClean="0">
                        <a:latin typeface="Cambria Math" panose="02040503050406030204" pitchFamily="18" charset="0"/>
                      </a:rPr>
                      <m:t> </m:t>
                    </m:r>
                    <m:r>
                      <m:rPr>
                        <m:sty m:val="p"/>
                      </m:rPr>
                      <a:rPr lang="en-US" b="0" i="0" smtClean="0">
                        <a:latin typeface="Cambria Math" panose="02040503050406030204" pitchFamily="18" charset="0"/>
                      </a:rPr>
                      <m:t>from</m:t>
                    </m:r>
                    <m:r>
                      <a:rPr lang="en-US" b="0" i="0" smtClean="0">
                        <a:latin typeface="Cambria Math" panose="02040503050406030204" pitchFamily="18" charset="0"/>
                      </a:rPr>
                      <m:t> 21</m:t>
                    </m:r>
                    <m:r>
                      <a:rPr lang="en-US" b="0" i="1" smtClean="0">
                        <a:latin typeface="Cambria Math"/>
                      </a:rPr>
                      <m:t>.</m:t>
                    </m:r>
                  </m:oMath>
                </a14:m>
                <a:r>
                  <a:rPr lang="en-US" dirty="0"/>
                  <a:t>  </a:t>
                </a:r>
              </a:p>
              <a:p>
                <a:pPr algn="ctr"/>
                <a:r>
                  <a:rPr lang="en-US" dirty="0"/>
                  <a:t>To do this, we take a sample of size n = 7.</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1155662"/>
                <a:ext cx="8823148" cy="646331"/>
              </a:xfrm>
              <a:prstGeom prst="rect">
                <a:avLst/>
              </a:prstGeom>
              <a:blipFill>
                <a:blip r:embed="rId2"/>
                <a:stretch>
                  <a:fillRect t="-5660" b="-14151"/>
                </a:stretch>
              </a:blipFill>
            </p:spPr>
            <p:txBody>
              <a:bodyPr/>
              <a:lstStyle/>
              <a:p>
                <a:r>
                  <a:rPr lang="en-US">
                    <a:noFill/>
                  </a:rPr>
                  <a:t> </a:t>
                </a:r>
              </a:p>
            </p:txBody>
          </p:sp>
        </mc:Fallback>
      </mc:AlternateContent>
      <p:sp>
        <p:nvSpPr>
          <p:cNvPr id="5" name="TextBox 4"/>
          <p:cNvSpPr txBox="1"/>
          <p:nvPr/>
        </p:nvSpPr>
        <p:spPr>
          <a:xfrm>
            <a:off x="0" y="1921933"/>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675245" y="1787069"/>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675245" y="1787069"/>
                <a:ext cx="1514582" cy="769441"/>
              </a:xfrm>
              <a:prstGeom prst="rect">
                <a:avLst/>
              </a:prstGeom>
              <a:blipFill rotWithShape="0">
                <a:blip r:embed="rId3"/>
                <a:stretch>
                  <a:fillRect l="-4016" r="-402" b="-13492"/>
                </a:stretch>
              </a:blipFill>
            </p:spPr>
            <p:txBody>
              <a:bodyPr/>
              <a:lstStyle/>
              <a:p>
                <a:r>
                  <a:rPr lang="en-US">
                    <a:noFill/>
                  </a:rPr>
                  <a:t> </a:t>
                </a:r>
              </a:p>
            </p:txBody>
          </p:sp>
        </mc:Fallback>
      </mc:AlternateContent>
      <p:sp>
        <p:nvSpPr>
          <p:cNvPr id="10" name="TextBox 9"/>
          <p:cNvSpPr txBox="1"/>
          <p:nvPr/>
        </p:nvSpPr>
        <p:spPr>
          <a:xfrm>
            <a:off x="217714" y="2615625"/>
            <a:ext cx="8823148" cy="584775"/>
          </a:xfrm>
          <a:prstGeom prst="rect">
            <a:avLst/>
          </a:prstGeom>
          <a:noFill/>
        </p:spPr>
        <p:txBody>
          <a:bodyPr wrap="square" rtlCol="0">
            <a:spAutoFit/>
          </a:bodyPr>
          <a:lstStyle/>
          <a:p>
            <a:r>
              <a:rPr lang="en-US" sz="3200" dirty="0"/>
              <a:t>Step 2: Draw and Shade and Find the Critical Value.</a:t>
            </a:r>
          </a:p>
        </p:txBody>
      </p:sp>
      <p:pic>
        <p:nvPicPr>
          <p:cNvPr id="11" name="Picture 2" descr="http://www.statisticshowto.com/wp-content/uploads/2013/09/normal-distribution-probability.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1584"/>
          <a:stretch/>
        </p:blipFill>
        <p:spPr bwMode="auto">
          <a:xfrm>
            <a:off x="500743" y="3352800"/>
            <a:ext cx="4191000" cy="13108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481942" y="4572000"/>
            <a:ext cx="489289" cy="369332"/>
          </a:xfrm>
          <a:prstGeom prst="rect">
            <a:avLst/>
          </a:prstGeom>
          <a:noFill/>
        </p:spPr>
        <p:txBody>
          <a:bodyPr wrap="square" rtlCol="0">
            <a:spAutoFit/>
          </a:bodyPr>
          <a:lstStyle/>
          <a:p>
            <a:r>
              <a:rPr lang="en-US" dirty="0"/>
              <a:t>21</a:t>
            </a:r>
          </a:p>
        </p:txBody>
      </p:sp>
      <mc:AlternateContent xmlns:mc="http://schemas.openxmlformats.org/markup-compatibility/2006" xmlns:a14="http://schemas.microsoft.com/office/drawing/2010/main">
        <mc:Choice Requires="a14">
          <p:sp>
            <p:nvSpPr>
              <p:cNvPr id="13" name="TextBox 12"/>
              <p:cNvSpPr txBox="1"/>
              <p:nvPr/>
            </p:nvSpPr>
            <p:spPr>
              <a:xfrm>
                <a:off x="457200" y="4196620"/>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457200" y="4196620"/>
                <a:ext cx="367986" cy="369332"/>
              </a:xfrm>
              <a:prstGeom prst="rect">
                <a:avLst/>
              </a:prstGeom>
              <a:blipFill rotWithShape="1">
                <a:blip r:embed="rId5"/>
                <a:stretch>
                  <a:fillRect r="-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071652" y="5181085"/>
                <a:ext cx="1654364"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975,6</m:t>
                          </m:r>
                        </m:sub>
                      </m:sSub>
                      <m:r>
                        <a:rPr lang="en-US" b="0" i="1" smtClean="0">
                          <a:latin typeface="Cambria Math"/>
                        </a:rPr>
                        <m:t>=</m:t>
                      </m:r>
                      <m:r>
                        <a:rPr lang="en-US" b="0" i="1" smtClean="0">
                          <a:latin typeface="Cambria Math" panose="02040503050406030204" pitchFamily="18" charset="0"/>
                        </a:rPr>
                        <m:t>2.447</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3071652" y="5181085"/>
                <a:ext cx="1654364" cy="38151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191000" y="3341914"/>
                <a:ext cx="2703048"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.05 = significance level.</a:t>
                </a:r>
              </a:p>
            </p:txBody>
          </p:sp>
        </mc:Choice>
        <mc:Fallback xmlns="">
          <p:sp>
            <p:nvSpPr>
              <p:cNvPr id="22" name="TextBox 21"/>
              <p:cNvSpPr txBox="1">
                <a:spLocks noRot="1" noChangeAspect="1" noMove="1" noResize="1" noEditPoints="1" noAdjustHandles="1" noChangeArrowheads="1" noChangeShapeType="1" noTextEdit="1"/>
              </p:cNvSpPr>
              <p:nvPr/>
            </p:nvSpPr>
            <p:spPr>
              <a:xfrm>
                <a:off x="4191000" y="3341914"/>
                <a:ext cx="2703048" cy="369332"/>
              </a:xfrm>
              <a:prstGeom prst="rect">
                <a:avLst/>
              </a:prstGeom>
              <a:blipFill rotWithShape="1">
                <a:blip r:embed="rId7"/>
                <a:stretch>
                  <a:fillRect t="-8197" r="-1580" b="-24590"/>
                </a:stretch>
              </a:blipFill>
            </p:spPr>
            <p:txBody>
              <a:bodyPr/>
              <a:lstStyle/>
              <a:p>
                <a:r>
                  <a:rPr lang="en-US">
                    <a:noFill/>
                  </a:rPr>
                  <a:t> </a:t>
                </a:r>
              </a:p>
            </p:txBody>
          </p:sp>
        </mc:Fallback>
      </mc:AlternateContent>
      <p:cxnSp>
        <p:nvCxnSpPr>
          <p:cNvPr id="24" name="Straight Arrow Connector 23"/>
          <p:cNvCxnSpPr/>
          <p:nvPr/>
        </p:nvCxnSpPr>
        <p:spPr>
          <a:xfrm flipH="1">
            <a:off x="4191000" y="4318634"/>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4197504" y="4014073"/>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2</m:t>
                      </m:r>
                      <m:r>
                        <a:rPr lang="en-US" b="0" i="1" smtClean="0">
                          <a:latin typeface="Cambria Math"/>
                        </a:rPr>
                        <m:t>5</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4197504" y="4014073"/>
                <a:ext cx="670376" cy="369332"/>
              </a:xfrm>
              <a:prstGeom prst="rect">
                <a:avLst/>
              </a:prstGeom>
              <a:blipFill rotWithShape="0">
                <a:blip r:embed="rId8"/>
                <a:stretch>
                  <a:fillRect/>
                </a:stretch>
              </a:blipFill>
            </p:spPr>
            <p:txBody>
              <a:bodyPr/>
              <a:lstStyle/>
              <a:p>
                <a:r>
                  <a:rPr lang="en-US">
                    <a:noFill/>
                  </a:rPr>
                  <a:t> </a:t>
                </a:r>
              </a:p>
            </p:txBody>
          </p:sp>
        </mc:Fallback>
      </mc:AlternateContent>
      <p:sp>
        <p:nvSpPr>
          <p:cNvPr id="27" name="TextBox 26"/>
          <p:cNvSpPr txBox="1"/>
          <p:nvPr/>
        </p:nvSpPr>
        <p:spPr>
          <a:xfrm>
            <a:off x="5029200" y="3810000"/>
            <a:ext cx="1524000" cy="369332"/>
          </a:xfrm>
          <a:prstGeom prst="rect">
            <a:avLst/>
          </a:prstGeom>
          <a:noFill/>
        </p:spPr>
        <p:txBody>
          <a:bodyPr wrap="square" rtlCol="0">
            <a:spAutoFit/>
          </a:bodyPr>
          <a:lstStyle/>
          <a:p>
            <a:r>
              <a:rPr lang="en-US" dirty="0" err="1"/>
              <a:t>df</a:t>
            </a:r>
            <a:r>
              <a:rPr lang="en-US" dirty="0"/>
              <a:t> = 7 – 1 = 6</a:t>
            </a:r>
          </a:p>
        </p:txBody>
      </p:sp>
      <p:cxnSp>
        <p:nvCxnSpPr>
          <p:cNvPr id="29" name="Straight Connector 28"/>
          <p:cNvCxnSpPr/>
          <p:nvPr/>
        </p:nvCxnSpPr>
        <p:spPr>
          <a:xfrm>
            <a:off x="457200" y="5054718"/>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090579" y="495317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52400" y="4888468"/>
            <a:ext cx="261610" cy="369332"/>
          </a:xfrm>
          <a:prstGeom prst="rect">
            <a:avLst/>
          </a:prstGeom>
        </p:spPr>
        <p:txBody>
          <a:bodyPr wrap="none">
            <a:spAutoFit/>
          </a:bodyPr>
          <a:lstStyle/>
          <a:p>
            <a:r>
              <a:rPr lang="en-US" i="1" dirty="0"/>
              <a:t>t</a:t>
            </a:r>
          </a:p>
        </p:txBody>
      </p:sp>
      <p:cxnSp>
        <p:nvCxnSpPr>
          <p:cNvPr id="21" name="Straight Arrow Connector 20"/>
          <p:cNvCxnSpPr/>
          <p:nvPr/>
        </p:nvCxnSpPr>
        <p:spPr>
          <a:xfrm>
            <a:off x="905985" y="4295592"/>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483705" y="3966265"/>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2</m:t>
                      </m:r>
                      <m:r>
                        <a:rPr lang="en-US" b="0" i="1" smtClean="0">
                          <a:latin typeface="Cambria Math"/>
                        </a:rPr>
                        <m:t>5</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483705" y="3966265"/>
                <a:ext cx="670376" cy="369332"/>
              </a:xfrm>
              <a:prstGeom prst="rect">
                <a:avLst/>
              </a:prstGeom>
              <a:blipFill rotWithShape="0">
                <a:blip r:embed="rId9"/>
                <a:stretch>
                  <a:fillRect/>
                </a:stretch>
              </a:blipFill>
            </p:spPr>
            <p:txBody>
              <a:bodyPr/>
              <a:lstStyle/>
              <a:p>
                <a:r>
                  <a:rPr lang="en-US">
                    <a:noFill/>
                  </a:rPr>
                  <a:t> </a:t>
                </a:r>
              </a:p>
            </p:txBody>
          </p:sp>
        </mc:Fallback>
      </mc:AlternateContent>
      <p:cxnSp>
        <p:nvCxnSpPr>
          <p:cNvPr id="28" name="Straight Connector 27"/>
          <p:cNvCxnSpPr/>
          <p:nvPr/>
        </p:nvCxnSpPr>
        <p:spPr>
          <a:xfrm>
            <a:off x="4090579" y="4405995"/>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54081" y="442628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140519" y="5161970"/>
                <a:ext cx="1832296"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m:t>
                          </m:r>
                          <m:r>
                            <a:rPr lang="en-US" b="0" i="1" smtClean="0">
                              <a:latin typeface="Cambria Math" panose="02040503050406030204" pitchFamily="18" charset="0"/>
                            </a:rPr>
                            <m:t>2</m:t>
                          </m:r>
                          <m:r>
                            <a:rPr lang="en-US" b="0" i="1" smtClean="0">
                              <a:latin typeface="Cambria Math"/>
                            </a:rPr>
                            <m:t>5, </m:t>
                          </m:r>
                          <m:r>
                            <a:rPr lang="en-US" b="0" i="1" smtClean="0">
                              <a:latin typeface="Cambria Math" panose="02040503050406030204" pitchFamily="18" charset="0"/>
                            </a:rPr>
                            <m:t>6</m:t>
                          </m:r>
                        </m:sub>
                      </m:sSub>
                      <m:r>
                        <a:rPr lang="en-US" b="0" i="1" smtClean="0">
                          <a:latin typeface="Cambria Math"/>
                        </a:rPr>
                        <m:t>=</m:t>
                      </m:r>
                      <m:r>
                        <a:rPr lang="en-US" b="0" i="1" smtClean="0">
                          <a:latin typeface="Cambria Math" panose="02040503050406030204" pitchFamily="18" charset="0"/>
                        </a:rPr>
                        <m:t>−2.447</m:t>
                      </m:r>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140519" y="5161970"/>
                <a:ext cx="1832296" cy="381515"/>
              </a:xfrm>
              <a:prstGeom prst="rect">
                <a:avLst/>
              </a:prstGeom>
              <a:blipFill rotWithShape="0">
                <a:blip r:embed="rId10"/>
                <a:stretch>
                  <a:fillRect/>
                </a:stretch>
              </a:blipFill>
            </p:spPr>
            <p:txBody>
              <a:bodyPr/>
              <a:lstStyle/>
              <a:p>
                <a:r>
                  <a:rPr lang="en-US">
                    <a:noFill/>
                  </a:rPr>
                  <a:t> </a:t>
                </a:r>
              </a:p>
            </p:txBody>
          </p:sp>
        </mc:Fallback>
      </mc:AlternateContent>
      <p:cxnSp>
        <p:nvCxnSpPr>
          <p:cNvPr id="34" name="Straight Connector 33"/>
          <p:cNvCxnSpPr/>
          <p:nvPr/>
        </p:nvCxnSpPr>
        <p:spPr>
          <a:xfrm>
            <a:off x="1159446" y="4934062"/>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11"/>
          <a:stretch>
            <a:fillRect/>
          </a:stretch>
        </p:blipFill>
        <p:spPr>
          <a:xfrm>
            <a:off x="7934693" y="4899509"/>
            <a:ext cx="995686" cy="643976"/>
          </a:xfrm>
          <a:prstGeom prst="rect">
            <a:avLst/>
          </a:prstGeom>
        </p:spPr>
      </p:pic>
      <p:pic>
        <p:nvPicPr>
          <p:cNvPr id="17" name="Picture 16"/>
          <p:cNvPicPr>
            <a:picLocks noChangeAspect="1"/>
          </p:cNvPicPr>
          <p:nvPr/>
        </p:nvPicPr>
        <p:blipFill>
          <a:blip r:embed="rId12"/>
          <a:stretch>
            <a:fillRect/>
          </a:stretch>
        </p:blipFill>
        <p:spPr>
          <a:xfrm>
            <a:off x="5128346" y="4647613"/>
            <a:ext cx="2655505" cy="1066944"/>
          </a:xfrm>
          <a:prstGeom prst="rect">
            <a:avLst/>
          </a:prstGeom>
        </p:spPr>
      </p:pic>
    </p:spTree>
    <p:extLst>
      <p:ext uri="{BB962C8B-B14F-4D97-AF65-F5344CB8AC3E}">
        <p14:creationId xmlns:p14="http://schemas.microsoft.com/office/powerpoint/2010/main" val="159984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0"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20" grpId="0"/>
      <p:bldP spid="22" grpId="0"/>
      <p:bldP spid="26" grpId="0"/>
      <p:bldP spid="27" grpId="0"/>
      <p:bldP spid="32" grpId="0"/>
      <p:bldP spid="23"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3" y="622293"/>
            <a:ext cx="8572777"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217714" y="1152581"/>
                <a:ext cx="8458200" cy="646331"/>
              </a:xfrm>
              <a:prstGeom prst="rect">
                <a:avLst/>
              </a:prstGeom>
              <a:noFill/>
            </p:spPr>
            <p:txBody>
              <a:bodyPr wrap="square" rtlCol="0">
                <a:spAutoFit/>
              </a:bodyPr>
              <a:lstStyle/>
              <a:p>
                <a:pPr algn="ctr"/>
                <a:r>
                  <a:rPr lang="en-US" dirty="0"/>
                  <a:t>We would like to test the claim that the population mean is not equal to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1</m:t>
                    </m:r>
                    <m:r>
                      <a:rPr lang="en-US" b="0" i="1" smtClean="0">
                        <a:latin typeface="Cambria Math"/>
                      </a:rPr>
                      <m:t>.</m:t>
                    </m:r>
                  </m:oMath>
                </a14:m>
                <a:r>
                  <a:rPr lang="en-US" dirty="0"/>
                  <a:t>  To do this, we take a sample of size n = 7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7.08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1152581"/>
                <a:ext cx="8458200" cy="646331"/>
              </a:xfrm>
              <a:prstGeom prst="rect">
                <a:avLst/>
              </a:prstGeom>
              <a:blipFill>
                <a:blip r:embed="rId2"/>
                <a:stretch>
                  <a:fillRect t="-4717" r="-72" b="-14151"/>
                </a:stretch>
              </a:blipFill>
            </p:spPr>
            <p:txBody>
              <a:bodyPr/>
              <a:lstStyle/>
              <a:p>
                <a:r>
                  <a:rPr lang="en-US">
                    <a:noFill/>
                  </a:rPr>
                  <a:t> </a:t>
                </a:r>
              </a:p>
            </p:txBody>
          </p:sp>
        </mc:Fallback>
      </mc:AlternateContent>
      <p:sp>
        <p:nvSpPr>
          <p:cNvPr id="5" name="TextBox 4"/>
          <p:cNvSpPr txBox="1"/>
          <p:nvPr/>
        </p:nvSpPr>
        <p:spPr>
          <a:xfrm>
            <a:off x="0" y="1744768"/>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543800" y="1592759"/>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543800" y="1592759"/>
                <a:ext cx="1514582" cy="769441"/>
              </a:xfrm>
              <a:prstGeom prst="rect">
                <a:avLst/>
              </a:prstGeom>
              <a:blipFill rotWithShape="0">
                <a:blip r:embed="rId3"/>
                <a:stretch>
                  <a:fillRect l="-4435" r="-403" b="-12598"/>
                </a:stretch>
              </a:blipFill>
            </p:spPr>
            <p:txBody>
              <a:bodyPr/>
              <a:lstStyle/>
              <a:p>
                <a:r>
                  <a:rPr lang="en-US">
                    <a:noFill/>
                  </a:rPr>
                  <a:t> </a:t>
                </a:r>
              </a:p>
            </p:txBody>
          </p:sp>
        </mc:Fallback>
      </mc:AlternateContent>
      <p:sp>
        <p:nvSpPr>
          <p:cNvPr id="10" name="TextBox 9"/>
          <p:cNvSpPr txBox="1"/>
          <p:nvPr/>
        </p:nvSpPr>
        <p:spPr>
          <a:xfrm>
            <a:off x="217714" y="2362200"/>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95943" y="5024735"/>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2590169" y="5414420"/>
                <a:ext cx="2302232" cy="935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29.86</m:t>
                          </m:r>
                          <m:r>
                            <a:rPr lang="en-US" b="0" i="1" smtClean="0">
                              <a:latin typeface="Cambria Math"/>
                            </a:rPr>
                            <m:t>−</m:t>
                          </m:r>
                          <m:r>
                            <a:rPr lang="en-US" b="0" i="1" smtClean="0">
                              <a:latin typeface="Cambria Math" panose="02040503050406030204" pitchFamily="18" charset="0"/>
                            </a:rPr>
                            <m:t>21</m:t>
                          </m:r>
                        </m:num>
                        <m:den>
                          <m:f>
                            <m:fPr>
                              <m:ctrlPr>
                                <a:rPr lang="en-US" i="1" smtClean="0">
                                  <a:latin typeface="Cambria Math" panose="02040503050406030204" pitchFamily="18" charset="0"/>
                                </a:rPr>
                              </m:ctrlPr>
                            </m:fPr>
                            <m:num>
                              <m:r>
                                <a:rPr lang="en-US" b="0" i="1" smtClean="0">
                                  <a:latin typeface="Cambria Math" panose="02040503050406030204" pitchFamily="18" charset="0"/>
                                </a:rPr>
                                <m:t>7.08</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7</m:t>
                                  </m:r>
                                </m:e>
                              </m:rad>
                            </m:den>
                          </m:f>
                        </m:den>
                      </m:f>
                      <m:r>
                        <a:rPr lang="en-US" b="0" i="0" smtClean="0">
                          <a:latin typeface="Cambria Math"/>
                        </a:rPr>
                        <m:t>=</m:t>
                      </m:r>
                      <m:r>
                        <a:rPr lang="en-US" b="0" i="0" smtClean="0">
                          <a:latin typeface="Cambria Math" panose="02040503050406030204" pitchFamily="18" charset="0"/>
                        </a:rPr>
                        <m:t>3.31</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590169" y="5414420"/>
                <a:ext cx="2302232" cy="935962"/>
              </a:xfrm>
              <a:prstGeom prst="rect">
                <a:avLst/>
              </a:prstGeom>
              <a:blipFill rotWithShape="0">
                <a:blip r:embed="rId4"/>
                <a:stretch>
                  <a:fillRect/>
                </a:stretch>
              </a:blipFill>
            </p:spPr>
            <p:txBody>
              <a:bodyPr/>
              <a:lstStyle/>
              <a:p>
                <a:r>
                  <a:rPr lang="en-US">
                    <a:noFill/>
                  </a:rPr>
                  <a:t> </a:t>
                </a:r>
              </a:p>
            </p:txBody>
          </p:sp>
        </mc:Fallback>
      </mc:AlternateContent>
      <p:cxnSp>
        <p:nvCxnSpPr>
          <p:cNvPr id="16" name="Straight Connector 15"/>
          <p:cNvCxnSpPr/>
          <p:nvPr/>
        </p:nvCxnSpPr>
        <p:spPr>
          <a:xfrm>
            <a:off x="5139690" y="4419600"/>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4892401" y="4654574"/>
                <a:ext cx="559769" cy="307777"/>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0" smtClean="0">
                          <a:solidFill>
                            <a:srgbClr val="FF0000"/>
                          </a:solidFill>
                          <a:latin typeface="Cambria Math" panose="02040503050406030204" pitchFamily="18" charset="0"/>
                        </a:rPr>
                        <m:t>3.31</m:t>
                      </m:r>
                    </m:oMath>
                  </m:oMathPara>
                </a14:m>
                <a:endParaRPr lang="en-US" sz="1400" dirty="0">
                  <a:solidFill>
                    <a:srgbClr val="FF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4892401" y="4654574"/>
                <a:ext cx="559769" cy="307777"/>
              </a:xfrm>
              <a:prstGeom prst="rect">
                <a:avLst/>
              </a:prstGeom>
              <a:blipFill rotWithShape="0">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1577797" y="5464063"/>
                <a:ext cx="1174937" cy="8571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i="1" smtClean="0">
                              <a:latin typeface="Cambria Math" panose="02040503050406030204" pitchFamily="18" charset="0"/>
                            </a:rPr>
                          </m:ctrlPr>
                        </m:fPr>
                        <m:num>
                          <m:acc>
                            <m:accPr>
                              <m:chr m:val="̅"/>
                              <m:ctrlPr>
                                <a:rPr lang="en-US" b="0" i="1" smtClean="0">
                                  <a:latin typeface="Cambria Math" panose="02040503050406030204" pitchFamily="18" charset="0"/>
                                </a:rPr>
                              </m:ctrlPr>
                            </m:accPr>
                            <m:e>
                              <m:r>
                                <a:rPr lang="en-US" b="0" i="1" smtClean="0">
                                  <a:latin typeface="Cambria Math"/>
                                </a:rPr>
                                <m:t>𝑥</m:t>
                              </m:r>
                            </m:e>
                          </m:acc>
                          <m:r>
                            <a:rPr lang="en-US" b="0" i="1" smtClean="0">
                              <a:latin typeface="Cambria Math"/>
                            </a:rPr>
                            <m:t>−</m:t>
                          </m:r>
                          <m:r>
                            <a:rPr lang="en-US" b="0" i="1" smtClean="0">
                              <a:latin typeface="Cambria Math"/>
                              <a:ea typeface="Cambria Math"/>
                            </a:rPr>
                            <m:t>𝜇</m:t>
                          </m:r>
                        </m:num>
                        <m:den>
                          <m:f>
                            <m:fPr>
                              <m:ctrlPr>
                                <a:rPr lang="en-US" i="1" smtClean="0">
                                  <a:latin typeface="Cambria Math" panose="02040503050406030204" pitchFamily="18" charset="0"/>
                                </a:rPr>
                              </m:ctrlPr>
                            </m:fPr>
                            <m:num>
                              <m:r>
                                <a:rPr lang="en-US" b="0" i="1" smtClean="0">
                                  <a:latin typeface="Cambria Math"/>
                                </a:rPr>
                                <m:t>𝑠</m:t>
                              </m:r>
                            </m:num>
                            <m:den>
                              <m:rad>
                                <m:radPr>
                                  <m:degHide m:val="on"/>
                                  <m:ctrlPr>
                                    <a:rPr lang="en-US" i="1" smtClean="0">
                                      <a:latin typeface="Cambria Math" panose="02040503050406030204" pitchFamily="18" charset="0"/>
                                    </a:rPr>
                                  </m:ctrlPr>
                                </m:radPr>
                                <m:deg/>
                                <m:e>
                                  <m:r>
                                    <a:rPr lang="en-US" b="0" i="1" smtClean="0">
                                      <a:latin typeface="Cambria Math"/>
                                    </a:rPr>
                                    <m:t>𝑛</m:t>
                                  </m:r>
                                </m:e>
                              </m:rad>
                            </m:den>
                          </m:f>
                        </m:den>
                      </m:f>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1577797" y="5464063"/>
                <a:ext cx="1174937" cy="857158"/>
              </a:xfrm>
              <a:prstGeom prst="rect">
                <a:avLst/>
              </a:prstGeom>
              <a:blipFill rotWithShape="0">
                <a:blip r:embed="rId6"/>
                <a:stretch>
                  <a:fillRect/>
                </a:stretch>
              </a:blipFill>
            </p:spPr>
            <p:txBody>
              <a:bodyPr/>
              <a:lstStyle/>
              <a:p>
                <a:r>
                  <a:rPr lang="en-US">
                    <a:noFill/>
                  </a:rPr>
                  <a:t> </a:t>
                </a:r>
              </a:p>
            </p:txBody>
          </p:sp>
        </mc:Fallback>
      </mc:AlternateContent>
      <p:pic>
        <p:nvPicPr>
          <p:cNvPr id="14" name="Picture 2" descr="http://www.statisticshowto.com/wp-content/uploads/2013/09/normal-distribution-probability.jpg"/>
          <p:cNvPicPr>
            <a:picLocks noChangeAspect="1" noChangeArrowheads="1"/>
          </p:cNvPicPr>
          <p:nvPr/>
        </p:nvPicPr>
        <p:blipFill rotWithShape="1">
          <a:blip r:embed="rId7">
            <a:extLst>
              <a:ext uri="{28A0092B-C50C-407E-A947-70E740481C1C}">
                <a14:useLocalDpi xmlns:a14="http://schemas.microsoft.com/office/drawing/2010/main" val="0"/>
              </a:ext>
            </a:extLst>
          </a:blip>
          <a:srcRect l="-1" r="1584"/>
          <a:stretch/>
        </p:blipFill>
        <p:spPr bwMode="auto">
          <a:xfrm>
            <a:off x="817423" y="2834751"/>
            <a:ext cx="4482135" cy="13108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918639" y="4053951"/>
            <a:ext cx="529086" cy="369332"/>
          </a:xfrm>
          <a:prstGeom prst="rect">
            <a:avLst/>
          </a:prstGeom>
          <a:noFill/>
        </p:spPr>
        <p:txBody>
          <a:bodyPr wrap="square" rtlCol="0">
            <a:spAutoFit/>
          </a:bodyPr>
          <a:lstStyle/>
          <a:p>
            <a:r>
              <a:rPr lang="en-US" dirty="0"/>
              <a:t>21</a:t>
            </a:r>
          </a:p>
        </p:txBody>
      </p:sp>
      <mc:AlternateContent xmlns:mc="http://schemas.openxmlformats.org/markup-compatibility/2006" xmlns:a14="http://schemas.microsoft.com/office/drawing/2010/main">
        <mc:Choice Requires="a14">
          <p:sp>
            <p:nvSpPr>
              <p:cNvPr id="20" name="TextBox 19"/>
              <p:cNvSpPr txBox="1"/>
              <p:nvPr/>
            </p:nvSpPr>
            <p:spPr>
              <a:xfrm>
                <a:off x="773881" y="3678571"/>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773881" y="3678571"/>
                <a:ext cx="367986" cy="369332"/>
              </a:xfrm>
              <a:prstGeom prst="rect">
                <a:avLst/>
              </a:prstGeom>
              <a:blipFill rotWithShape="0">
                <a:blip r:embed="rId8"/>
                <a:stretch>
                  <a:fillRect r="-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320956" y="4636846"/>
                <a:ext cx="1654364"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97</m:t>
                          </m:r>
                          <m:r>
                            <a:rPr lang="en-US" b="0" i="1" smtClean="0">
                              <a:latin typeface="Cambria Math"/>
                            </a:rPr>
                            <m:t>5, </m:t>
                          </m:r>
                          <m:r>
                            <a:rPr lang="en-US" b="0" i="1" smtClean="0">
                              <a:latin typeface="Cambria Math" panose="02040503050406030204" pitchFamily="18" charset="0"/>
                            </a:rPr>
                            <m:t>6</m:t>
                          </m:r>
                        </m:sub>
                      </m:sSub>
                      <m:r>
                        <a:rPr lang="en-US" b="0" i="1" smtClean="0">
                          <a:latin typeface="Cambria Math"/>
                        </a:rPr>
                        <m:t>=</m:t>
                      </m:r>
                      <m:r>
                        <a:rPr lang="en-US" b="0" i="1" smtClean="0">
                          <a:latin typeface="Cambria Math" panose="02040503050406030204" pitchFamily="18" charset="0"/>
                        </a:rPr>
                        <m:t>2.447</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3320956" y="4636846"/>
                <a:ext cx="1654364" cy="38151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507681" y="2823865"/>
                <a:ext cx="2703048"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.05 = significance level.</a:t>
                </a:r>
              </a:p>
            </p:txBody>
          </p:sp>
        </mc:Choice>
        <mc:Fallback xmlns="">
          <p:sp>
            <p:nvSpPr>
              <p:cNvPr id="23" name="TextBox 22"/>
              <p:cNvSpPr txBox="1">
                <a:spLocks noRot="1" noChangeAspect="1" noMove="1" noResize="1" noEditPoints="1" noAdjustHandles="1" noChangeArrowheads="1" noChangeShapeType="1" noTextEdit="1"/>
              </p:cNvSpPr>
              <p:nvPr/>
            </p:nvSpPr>
            <p:spPr>
              <a:xfrm>
                <a:off x="4507681" y="2823865"/>
                <a:ext cx="2703048" cy="369332"/>
              </a:xfrm>
              <a:prstGeom prst="rect">
                <a:avLst/>
              </a:prstGeom>
              <a:blipFill rotWithShape="0">
                <a:blip r:embed="rId10"/>
                <a:stretch>
                  <a:fillRect t="-8197" r="-1577" b="-24590"/>
                </a:stretch>
              </a:blipFill>
            </p:spPr>
            <p:txBody>
              <a:bodyPr/>
              <a:lstStyle/>
              <a:p>
                <a:r>
                  <a:rPr lang="en-US">
                    <a:noFill/>
                  </a:rPr>
                  <a:t> </a:t>
                </a:r>
              </a:p>
            </p:txBody>
          </p:sp>
        </mc:Fallback>
      </mc:AlternateContent>
      <p:cxnSp>
        <p:nvCxnSpPr>
          <p:cNvPr id="24" name="Straight Arrow Connector 23"/>
          <p:cNvCxnSpPr/>
          <p:nvPr/>
        </p:nvCxnSpPr>
        <p:spPr>
          <a:xfrm flipH="1">
            <a:off x="4837184" y="3800786"/>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4837184" y="3440522"/>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2</m:t>
                      </m:r>
                      <m:r>
                        <a:rPr lang="en-US" b="0" i="1" smtClean="0">
                          <a:latin typeface="Cambria Math"/>
                        </a:rPr>
                        <m:t>5</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4837184" y="3440522"/>
                <a:ext cx="670376" cy="369332"/>
              </a:xfrm>
              <a:prstGeom prst="rect">
                <a:avLst/>
              </a:prstGeom>
              <a:blipFill rotWithShape="0">
                <a:blip r:embed="rId11"/>
                <a:stretch>
                  <a:fillRect/>
                </a:stretch>
              </a:blipFill>
            </p:spPr>
            <p:txBody>
              <a:bodyPr/>
              <a:lstStyle/>
              <a:p>
                <a:r>
                  <a:rPr lang="en-US">
                    <a:noFill/>
                  </a:rPr>
                  <a:t> </a:t>
                </a:r>
              </a:p>
            </p:txBody>
          </p:sp>
        </mc:Fallback>
      </mc:AlternateContent>
      <p:sp>
        <p:nvSpPr>
          <p:cNvPr id="26" name="TextBox 25"/>
          <p:cNvSpPr txBox="1"/>
          <p:nvPr/>
        </p:nvSpPr>
        <p:spPr>
          <a:xfrm>
            <a:off x="5493143" y="3293515"/>
            <a:ext cx="1524000" cy="369332"/>
          </a:xfrm>
          <a:prstGeom prst="rect">
            <a:avLst/>
          </a:prstGeom>
          <a:noFill/>
        </p:spPr>
        <p:txBody>
          <a:bodyPr wrap="square" rtlCol="0">
            <a:spAutoFit/>
          </a:bodyPr>
          <a:lstStyle/>
          <a:p>
            <a:r>
              <a:rPr lang="en-US" dirty="0" err="1"/>
              <a:t>df</a:t>
            </a:r>
            <a:r>
              <a:rPr lang="en-US" dirty="0"/>
              <a:t> = 7 – 1 = 6</a:t>
            </a:r>
          </a:p>
        </p:txBody>
      </p:sp>
      <p:cxnSp>
        <p:nvCxnSpPr>
          <p:cNvPr id="27" name="Straight Connector 26"/>
          <p:cNvCxnSpPr/>
          <p:nvPr/>
        </p:nvCxnSpPr>
        <p:spPr>
          <a:xfrm>
            <a:off x="732560" y="4528149"/>
            <a:ext cx="4501064" cy="1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87295" y="4433764"/>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69081" y="4370419"/>
            <a:ext cx="261610" cy="369332"/>
          </a:xfrm>
          <a:prstGeom prst="rect">
            <a:avLst/>
          </a:prstGeom>
        </p:spPr>
        <p:txBody>
          <a:bodyPr wrap="none">
            <a:spAutoFit/>
          </a:bodyPr>
          <a:lstStyle/>
          <a:p>
            <a:r>
              <a:rPr lang="en-US" i="1" dirty="0"/>
              <a:t>t</a:t>
            </a:r>
          </a:p>
        </p:txBody>
      </p:sp>
      <p:cxnSp>
        <p:nvCxnSpPr>
          <p:cNvPr id="30" name="Straight Arrow Connector 29"/>
          <p:cNvCxnSpPr/>
          <p:nvPr/>
        </p:nvCxnSpPr>
        <p:spPr>
          <a:xfrm>
            <a:off x="1222666" y="3777543"/>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800386" y="3448216"/>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2</m:t>
                      </m:r>
                      <m:r>
                        <a:rPr lang="en-US" b="0" i="1" smtClean="0">
                          <a:latin typeface="Cambria Math"/>
                        </a:rPr>
                        <m:t>5</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800386" y="3448216"/>
                <a:ext cx="670376" cy="369332"/>
              </a:xfrm>
              <a:prstGeom prst="rect">
                <a:avLst/>
              </a:prstGeom>
              <a:blipFill rotWithShape="0">
                <a:blip r:embed="rId12"/>
                <a:stretch>
                  <a:fillRect/>
                </a:stretch>
              </a:blipFill>
            </p:spPr>
            <p:txBody>
              <a:bodyPr/>
              <a:lstStyle/>
              <a:p>
                <a:r>
                  <a:rPr lang="en-US">
                    <a:noFill/>
                  </a:rPr>
                  <a:t> </a:t>
                </a:r>
              </a:p>
            </p:txBody>
          </p:sp>
        </mc:Fallback>
      </mc:AlternateContent>
      <p:cxnSp>
        <p:nvCxnSpPr>
          <p:cNvPr id="32" name="Straight Connector 31"/>
          <p:cNvCxnSpPr/>
          <p:nvPr/>
        </p:nvCxnSpPr>
        <p:spPr>
          <a:xfrm>
            <a:off x="4687295" y="3887946"/>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470762" y="3908238"/>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730691" y="4553315"/>
                <a:ext cx="1691965" cy="381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m:t>
                          </m:r>
                          <m:r>
                            <a:rPr lang="en-US" b="0" i="1" smtClean="0">
                              <a:latin typeface="Cambria Math" panose="02040503050406030204" pitchFamily="18" charset="0"/>
                            </a:rPr>
                            <m:t>2</m:t>
                          </m:r>
                          <m:r>
                            <a:rPr lang="en-US" b="0" i="1" smtClean="0">
                              <a:latin typeface="Cambria Math"/>
                            </a:rPr>
                            <m:t>5, </m:t>
                          </m:r>
                          <m:r>
                            <a:rPr lang="en-US" b="0" i="1" smtClean="0">
                              <a:latin typeface="Cambria Math" panose="02040503050406030204" pitchFamily="18" charset="0"/>
                            </a:rPr>
                            <m:t>6</m:t>
                          </m:r>
                        </m:sub>
                      </m:sSub>
                      <m:r>
                        <a:rPr lang="en-US" b="0" i="1" smtClean="0">
                          <a:latin typeface="Cambria Math" panose="02040503050406030204" pitchFamily="18" charset="0"/>
                        </a:rPr>
                        <m:t>=</m:t>
                      </m:r>
                      <m:r>
                        <a:rPr lang="en-US" sz="1600" b="0" i="1" smtClean="0">
                          <a:latin typeface="Cambria Math" panose="02040503050406030204" pitchFamily="18" charset="0"/>
                        </a:rPr>
                        <m:t>−2.447</m:t>
                      </m:r>
                    </m:oMath>
                  </m:oMathPara>
                </a14:m>
                <a:endParaRPr lang="en-US" sz="1600" dirty="0"/>
              </a:p>
            </p:txBody>
          </p:sp>
        </mc:Choice>
        <mc:Fallback xmlns="">
          <p:sp>
            <p:nvSpPr>
              <p:cNvPr id="34" name="TextBox 33"/>
              <p:cNvSpPr txBox="1">
                <a:spLocks noRot="1" noChangeAspect="1" noMove="1" noResize="1" noEditPoints="1" noAdjustHandles="1" noChangeArrowheads="1" noChangeShapeType="1" noTextEdit="1"/>
              </p:cNvSpPr>
              <p:nvPr/>
            </p:nvSpPr>
            <p:spPr>
              <a:xfrm>
                <a:off x="730691" y="4553315"/>
                <a:ext cx="1691965" cy="381515"/>
              </a:xfrm>
              <a:prstGeom prst="rect">
                <a:avLst/>
              </a:prstGeom>
              <a:blipFill rotWithShape="0">
                <a:blip r:embed="rId13"/>
                <a:stretch>
                  <a:fillRect/>
                </a:stretch>
              </a:blipFill>
            </p:spPr>
            <p:txBody>
              <a:bodyPr/>
              <a:lstStyle/>
              <a:p>
                <a:r>
                  <a:rPr lang="en-US">
                    <a:noFill/>
                  </a:rPr>
                  <a:t> </a:t>
                </a:r>
              </a:p>
            </p:txBody>
          </p:sp>
        </mc:Fallback>
      </mc:AlternateContent>
      <p:cxnSp>
        <p:nvCxnSpPr>
          <p:cNvPr id="35" name="Straight Connector 34"/>
          <p:cNvCxnSpPr/>
          <p:nvPr/>
        </p:nvCxnSpPr>
        <p:spPr>
          <a:xfrm>
            <a:off x="1476127" y="4416013"/>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977" y="551862"/>
            <a:ext cx="8687077"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95943" y="856904"/>
                <a:ext cx="8458200" cy="646331"/>
              </a:xfrm>
              <a:prstGeom prst="rect">
                <a:avLst/>
              </a:prstGeom>
              <a:noFill/>
            </p:spPr>
            <p:txBody>
              <a:bodyPr wrap="square" rtlCol="0">
                <a:spAutoFit/>
              </a:bodyPr>
              <a:lstStyle/>
              <a:p>
                <a:pPr algn="ctr"/>
                <a:r>
                  <a:rPr lang="en-US" dirty="0"/>
                  <a:t>We would like to test the claim that the population mean is n</a:t>
                </a:r>
                <a14:m>
                  <m:oMath xmlns:m="http://schemas.openxmlformats.org/officeDocument/2006/math">
                    <m:r>
                      <m:rPr>
                        <m:sty m:val="p"/>
                      </m:rPr>
                      <a:rPr lang="en-US" b="0" i="0" smtClean="0">
                        <a:latin typeface="Cambria Math" panose="02040503050406030204" pitchFamily="18" charset="0"/>
                      </a:rPr>
                      <m:t>ot</m:t>
                    </m:r>
                    <m:r>
                      <a:rPr lang="en-US" b="0" i="0" smtClean="0">
                        <a:latin typeface="Cambria Math" panose="02040503050406030204" pitchFamily="18" charset="0"/>
                      </a:rPr>
                      <m:t> </m:t>
                    </m:r>
                    <m:r>
                      <m:rPr>
                        <m:sty m:val="p"/>
                      </m:rPr>
                      <a:rPr lang="en-US" b="0" i="0" smtClean="0">
                        <a:latin typeface="Cambria Math" panose="02040503050406030204" pitchFamily="18" charset="0"/>
                      </a:rPr>
                      <m:t>equal</m:t>
                    </m:r>
                    <m:r>
                      <a:rPr lang="en-US" b="0" i="0" smtClean="0">
                        <a:latin typeface="Cambria Math" panose="02040503050406030204" pitchFamily="18" charset="0"/>
                      </a:rPr>
                      <m:t> </m:t>
                    </m:r>
                    <m:r>
                      <m:rPr>
                        <m:sty m:val="p"/>
                      </m:rPr>
                      <a:rPr lang="en-US" b="0" i="0" smtClean="0">
                        <a:latin typeface="Cambria Math" panose="02040503050406030204" pitchFamily="18" charset="0"/>
                      </a:rPr>
                      <m:t>to</m:t>
                    </m:r>
                    <m:r>
                      <a:rPr lang="en-US" b="0" i="0" smtClean="0">
                        <a:latin typeface="Cambria Math" panose="02040503050406030204" pitchFamily="18" charset="0"/>
                      </a:rPr>
                      <m:t> 21</m:t>
                    </m:r>
                    <m:r>
                      <a:rPr lang="en-US" b="0" i="1" smtClean="0">
                        <a:latin typeface="Cambria Math"/>
                      </a:rPr>
                      <m:t>.</m:t>
                    </m:r>
                  </m:oMath>
                </a14:m>
                <a:r>
                  <a:rPr lang="en-US" dirty="0"/>
                  <a:t>  To do this, we take a sample of size n = 8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195943" y="856904"/>
                <a:ext cx="8458200" cy="646331"/>
              </a:xfrm>
              <a:prstGeom prst="rect">
                <a:avLst/>
              </a:prstGeom>
              <a:blipFill>
                <a:blip r:embed="rId2"/>
                <a:stretch>
                  <a:fillRect t="-5660" r="-216"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504508" y="1267498"/>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r>
                      <a:rPr lang="en-US" sz="2000" b="0" i="1" smtClean="0">
                        <a:latin typeface="Cambria Math"/>
                      </a:rPr>
                      <m:t> </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504508" y="1267498"/>
                <a:ext cx="1514582" cy="769441"/>
              </a:xfrm>
              <a:prstGeom prst="rect">
                <a:avLst/>
              </a:prstGeom>
              <a:blipFill>
                <a:blip r:embed="rId3"/>
                <a:stretch>
                  <a:fillRect l="-4016" r="-402"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52401" y="4027378"/>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773633" y="4087465"/>
                <a:ext cx="1256883" cy="9452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charset="0"/>
                            </a:rPr>
                            <m:t>29.86</m:t>
                          </m:r>
                          <m:r>
                            <a:rPr lang="en-US" sz="1400" b="0" i="1" smtClean="0">
                              <a:latin typeface="Cambria Math"/>
                            </a:rPr>
                            <m:t>−</m:t>
                          </m:r>
                          <m:r>
                            <a:rPr lang="en-US" sz="1400" b="0" i="1" smtClean="0">
                              <a:latin typeface="Cambria Math" charset="0"/>
                            </a:rPr>
                            <m:t>21</m:t>
                          </m:r>
                        </m:num>
                        <m:den>
                          <m:f>
                            <m:fPr>
                              <m:ctrlPr>
                                <a:rPr lang="en-US" sz="1400" i="1" smtClean="0">
                                  <a:latin typeface="Cambria Math" panose="02040503050406030204" pitchFamily="18" charset="0"/>
                                </a:rPr>
                              </m:ctrlPr>
                            </m:fPr>
                            <m:num>
                              <m:r>
                                <a:rPr lang="en-US" sz="1400" b="0" i="1" smtClean="0">
                                  <a:latin typeface="Cambria Math"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charset="0"/>
                                    </a:rPr>
                                    <m:t>7</m:t>
                                  </m:r>
                                </m:e>
                              </m:rad>
                            </m:den>
                          </m:f>
                        </m:den>
                      </m:f>
                    </m:oMath>
                  </m:oMathPara>
                </a14:m>
                <a:endParaRPr lang="en-US" sz="1400" b="0" i="1" dirty="0">
                  <a:latin typeface="Cambria Math" charset="0"/>
                </a:endParaRPr>
              </a:p>
              <a:p>
                <a:pPr/>
                <a14:m>
                  <m:oMathPara xmlns:m="http://schemas.openxmlformats.org/officeDocument/2006/math">
                    <m:oMathParaPr>
                      <m:jc m:val="centerGroup"/>
                    </m:oMathParaPr>
                    <m:oMath xmlns:m="http://schemas.openxmlformats.org/officeDocument/2006/math">
                      <m:r>
                        <a:rPr lang="en-US" sz="1400" b="0" i="0" smtClean="0">
                          <a:latin typeface="Cambria Math"/>
                        </a:rPr>
                        <m:t>=</m:t>
                      </m:r>
                      <m:r>
                        <a:rPr lang="en-US" sz="1400" b="0" i="0" smtClean="0">
                          <a:latin typeface="Cambria Math" panose="02040503050406030204" pitchFamily="18" charset="0"/>
                        </a:rPr>
                        <m:t>3.31</m:t>
                      </m:r>
                    </m:oMath>
                  </m:oMathPara>
                </a14:m>
                <a:endParaRPr lang="en-US" sz="1400" dirty="0"/>
              </a:p>
            </p:txBody>
          </p:sp>
        </mc:Choice>
        <mc:Fallback xmlns="">
          <p:sp>
            <p:nvSpPr>
              <p:cNvPr id="3" name="TextBox 2"/>
              <p:cNvSpPr txBox="1">
                <a:spLocks noRot="1" noChangeAspect="1" noMove="1" noResize="1" noEditPoints="1" noAdjustHandles="1" noChangeArrowheads="1" noChangeShapeType="1" noTextEdit="1"/>
              </p:cNvSpPr>
              <p:nvPr/>
            </p:nvSpPr>
            <p:spPr>
              <a:xfrm>
                <a:off x="7773633" y="4087465"/>
                <a:ext cx="1256883" cy="94525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78730" y="4032618"/>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978730" y="4032618"/>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50801" y="4548162"/>
            <a:ext cx="8991598" cy="1938992"/>
          </a:xfrm>
          <a:prstGeom prst="rect">
            <a:avLst/>
          </a:prstGeom>
          <a:noFill/>
        </p:spPr>
        <p:txBody>
          <a:bodyPr wrap="square" rtlCol="0">
            <a:spAutoFit/>
          </a:bodyPr>
          <a:lstStyle/>
          <a:p>
            <a:r>
              <a:rPr lang="en-US" sz="2400" dirty="0"/>
              <a:t>Step 4: Find the p-value: </a:t>
            </a:r>
            <a:r>
              <a:rPr lang="en-US" sz="2400" i="1" dirty="0"/>
              <a:t>The probability of observing by random chance something </a:t>
            </a:r>
            <a:r>
              <a:rPr lang="en-US" sz="2400" i="1" u="sng" dirty="0"/>
              <a:t>as extreme or more extreme </a:t>
            </a:r>
            <a:r>
              <a:rPr lang="en-US" sz="2400" i="1" dirty="0"/>
              <a:t>than what was observed under the assumption that the null hypothesis is true.  </a:t>
            </a:r>
            <a:r>
              <a:rPr lang="en-US" sz="2400" dirty="0"/>
              <a:t>(Usually found with software.)  The red shaded region above is </a:t>
            </a:r>
            <a:r>
              <a:rPr lang="en-US" sz="2400" dirty="0">
                <a:solidFill>
                  <a:srgbClr val="FF0000"/>
                </a:solidFill>
              </a:rPr>
              <a:t>0.0162</a:t>
            </a:r>
            <a:r>
              <a:rPr lang="en-US" sz="2400" dirty="0"/>
              <a:t> (sum of both red areas)</a:t>
            </a:r>
          </a:p>
        </p:txBody>
      </p:sp>
      <p:pic>
        <p:nvPicPr>
          <p:cNvPr id="6" name="Picture 5"/>
          <p:cNvPicPr>
            <a:picLocks noChangeAspect="1"/>
          </p:cNvPicPr>
          <p:nvPr/>
        </p:nvPicPr>
        <p:blipFill>
          <a:blip r:embed="rId6"/>
          <a:stretch>
            <a:fillRect/>
          </a:stretch>
        </p:blipFill>
        <p:spPr>
          <a:xfrm>
            <a:off x="1968156" y="2284979"/>
            <a:ext cx="5278721" cy="1687552"/>
          </a:xfrm>
          <a:prstGeom prst="rect">
            <a:avLst/>
          </a:prstGeom>
        </p:spPr>
      </p:pic>
    </p:spTree>
    <p:extLst>
      <p:ext uri="{BB962C8B-B14F-4D97-AF65-F5344CB8AC3E}">
        <p14:creationId xmlns:p14="http://schemas.microsoft.com/office/powerpoint/2010/main" val="425674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006" y="543032"/>
            <a:ext cx="8847085" cy="457200"/>
          </a:xfrm>
        </p:spPr>
        <p:txBody>
          <a:bodyPr>
            <a:normAutofit fontScale="90000"/>
          </a:bodyPr>
          <a:lstStyle/>
          <a:p>
            <a:r>
              <a:rPr lang="en-US" dirty="0"/>
              <a:t>Let’s Formalize This Test Into 6 Steps!</a:t>
            </a:r>
          </a:p>
        </p:txBody>
      </p:sp>
      <mc:AlternateContent xmlns:mc="http://schemas.openxmlformats.org/markup-compatibility/2006">
        <mc:Choice xmlns:a14="http://schemas.microsoft.com/office/drawing/2010/main" Requires="a14">
          <p:sp>
            <p:nvSpPr>
              <p:cNvPr id="4" name="TextBox 3"/>
              <p:cNvSpPr txBox="1"/>
              <p:nvPr/>
            </p:nvSpPr>
            <p:spPr>
              <a:xfrm>
                <a:off x="228600" y="854724"/>
                <a:ext cx="8458200" cy="646331"/>
              </a:xfrm>
              <a:prstGeom prst="rect">
                <a:avLst/>
              </a:prstGeom>
              <a:noFill/>
            </p:spPr>
            <p:txBody>
              <a:bodyPr wrap="square" rtlCol="0">
                <a:spAutoFit/>
              </a:bodyPr>
              <a:lstStyle/>
              <a:p>
                <a:pPr algn="ctr"/>
                <a:r>
                  <a:rPr lang="en-US" dirty="0"/>
                  <a:t>We would like to test the claim that the population mean is n</a:t>
                </a:r>
                <a14:m>
                  <m:oMath xmlns:m="http://schemas.openxmlformats.org/officeDocument/2006/math">
                    <m:r>
                      <m:rPr>
                        <m:sty m:val="p"/>
                      </m:rPr>
                      <a:rPr lang="en-US">
                        <a:latin typeface="Cambria Math" panose="02040503050406030204" pitchFamily="18" charset="0"/>
                      </a:rPr>
                      <m:t>ot</m:t>
                    </m:r>
                    <m:r>
                      <a:rPr lang="en-US">
                        <a:latin typeface="Cambria Math" panose="02040503050406030204" pitchFamily="18" charset="0"/>
                      </a:rPr>
                      <m:t> </m:t>
                    </m:r>
                    <m:r>
                      <m:rPr>
                        <m:sty m:val="p"/>
                      </m:rPr>
                      <a:rPr lang="en-US">
                        <a:latin typeface="Cambria Math" panose="02040503050406030204" pitchFamily="18" charset="0"/>
                      </a:rPr>
                      <m:t>equal</m:t>
                    </m:r>
                    <m:r>
                      <a:rPr lang="en-US">
                        <a:latin typeface="Cambria Math" panose="02040503050406030204" pitchFamily="18" charset="0"/>
                      </a:rPr>
                      <m:t> </m:t>
                    </m:r>
                    <m:r>
                      <m:rPr>
                        <m:sty m:val="p"/>
                      </m:rPr>
                      <a:rPr lang="en-US">
                        <a:latin typeface="Cambria Math" panose="02040503050406030204" pitchFamily="18" charset="0"/>
                      </a:rPr>
                      <m:t>to</m:t>
                    </m:r>
                    <m:r>
                      <a:rPr lang="en-US">
                        <a:latin typeface="Cambria Math" panose="02040503050406030204" pitchFamily="18" charset="0"/>
                      </a:rPr>
                      <m:t> 21</m:t>
                    </m:r>
                    <m:r>
                      <a:rPr lang="en-US" i="1">
                        <a:latin typeface="Cambria Math"/>
                      </a:rPr>
                      <m:t>.</m:t>
                    </m:r>
                  </m:oMath>
                </a14:m>
                <a:r>
                  <a:rPr lang="en-US" dirty="0"/>
                  <a:t>  To do this, we take a sample of size n = 8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p:sp>
            <p:nvSpPr>
              <p:cNvPr id="4" name="TextBox 3"/>
              <p:cNvSpPr txBox="1">
                <a:spLocks noRot="1" noChangeAspect="1" noMove="1" noResize="1" noEditPoints="1" noAdjustHandles="1" noChangeArrowheads="1" noChangeShapeType="1" noTextEdit="1"/>
              </p:cNvSpPr>
              <p:nvPr/>
            </p:nvSpPr>
            <p:spPr>
              <a:xfrm>
                <a:off x="228600" y="854724"/>
                <a:ext cx="8458200" cy="646331"/>
              </a:xfrm>
              <a:prstGeom prst="rect">
                <a:avLst/>
              </a:prstGeom>
              <a:blipFill>
                <a:blip r:embed="rId2"/>
                <a:stretch>
                  <a:fillRect t="-4717" r="-216"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629418" y="1332131"/>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r>
                      <a:rPr lang="en-US" sz="2000" b="0" i="1" smtClean="0">
                        <a:latin typeface="Cambria Math"/>
                      </a:rPr>
                      <m:t> </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629418" y="1332131"/>
                <a:ext cx="1514582" cy="769441"/>
              </a:xfrm>
              <a:prstGeom prst="rect">
                <a:avLst/>
              </a:prstGeom>
              <a:blipFill>
                <a:blip r:embed="rId3"/>
                <a:stretch>
                  <a:fillRect l="-4435" r="-403"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192757" y="4107499"/>
                <a:ext cx="1826334" cy="748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r>
                        <a:rPr lang="en-US" sz="1400" b="0" i="0" smtClean="0">
                          <a:latin typeface="Cambria Math"/>
                        </a:rPr>
                        <m:t>=</m:t>
                      </m:r>
                      <m:r>
                        <a:rPr lang="en-US" sz="1400" b="0" i="0" smtClean="0">
                          <a:latin typeface="Cambria Math" panose="02040503050406030204" pitchFamily="18" charset="0"/>
                        </a:rPr>
                        <m:t>3.31</m:t>
                      </m:r>
                    </m:oMath>
                  </m:oMathPara>
                </a14:m>
                <a:endParaRPr lang="en-US" sz="1400" dirty="0"/>
              </a:p>
            </p:txBody>
          </p:sp>
        </mc:Choice>
        <mc:Fallback xmlns="">
          <p:sp>
            <p:nvSpPr>
              <p:cNvPr id="3" name="TextBox 2"/>
              <p:cNvSpPr txBox="1">
                <a:spLocks noRot="1" noChangeAspect="1" noMove="1" noResize="1" noEditPoints="1" noAdjustHandles="1" noChangeArrowheads="1" noChangeShapeType="1" noTextEdit="1"/>
              </p:cNvSpPr>
              <p:nvPr/>
            </p:nvSpPr>
            <p:spPr>
              <a:xfrm>
                <a:off x="7192757" y="4107499"/>
                <a:ext cx="1826334" cy="74841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434932" y="4107499"/>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434932" y="4107499"/>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72006" y="4607843"/>
            <a:ext cx="8779606" cy="461665"/>
          </a:xfrm>
          <a:prstGeom prst="rect">
            <a:avLst/>
          </a:prstGeom>
          <a:noFill/>
        </p:spPr>
        <p:txBody>
          <a:bodyPr wrap="square" rtlCol="0">
            <a:spAutoFit/>
          </a:bodyPr>
          <a:lstStyle/>
          <a:p>
            <a:r>
              <a:rPr lang="en-US" sz="2400" dirty="0"/>
              <a:t>Step 4: Find the p-value: P-value 0.0162&lt; .05</a:t>
            </a:r>
          </a:p>
        </p:txBody>
      </p:sp>
      <p:sp>
        <p:nvSpPr>
          <p:cNvPr id="12" name="TextBox 11"/>
          <p:cNvSpPr txBox="1"/>
          <p:nvPr/>
        </p:nvSpPr>
        <p:spPr>
          <a:xfrm>
            <a:off x="176795" y="5153142"/>
            <a:ext cx="8779606" cy="1200329"/>
          </a:xfrm>
          <a:prstGeom prst="rect">
            <a:avLst/>
          </a:prstGeom>
          <a:noFill/>
        </p:spPr>
        <p:txBody>
          <a:bodyPr wrap="square" rtlCol="0">
            <a:spAutoFit/>
          </a:bodyPr>
          <a:lstStyle/>
          <a:p>
            <a:r>
              <a:rPr lang="en-US" sz="2400" dirty="0"/>
              <a:t>Step 5: Key!  The sample mean we found is very unusual under the assumption that the true mean age is 21.  So we Reject the assumption that the true mean age is 21. That is, we REJECT Ho.  </a:t>
            </a:r>
          </a:p>
        </p:txBody>
      </p:sp>
      <p:pic>
        <p:nvPicPr>
          <p:cNvPr id="13" name="Picture 12">
            <a:extLst>
              <a:ext uri="{FF2B5EF4-FFF2-40B4-BE49-F238E27FC236}">
                <a16:creationId xmlns:a16="http://schemas.microsoft.com/office/drawing/2014/main" id="{21BE6FF3-4F1E-44AF-BAF9-D00F8D738870}"/>
              </a:ext>
            </a:extLst>
          </p:cNvPr>
          <p:cNvPicPr>
            <a:picLocks noChangeAspect="1"/>
          </p:cNvPicPr>
          <p:nvPr/>
        </p:nvPicPr>
        <p:blipFill>
          <a:blip r:embed="rId6"/>
          <a:stretch>
            <a:fillRect/>
          </a:stretch>
        </p:blipFill>
        <p:spPr>
          <a:xfrm>
            <a:off x="1968157" y="2284979"/>
            <a:ext cx="4756494" cy="1520601"/>
          </a:xfrm>
          <a:prstGeom prst="rect">
            <a:avLst/>
          </a:prstGeom>
        </p:spPr>
      </p:pic>
    </p:spTree>
    <p:extLst>
      <p:ext uri="{BB962C8B-B14F-4D97-AF65-F5344CB8AC3E}">
        <p14:creationId xmlns:p14="http://schemas.microsoft.com/office/powerpoint/2010/main" val="112793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533421"/>
            <a:ext cx="8823148"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55777" y="854938"/>
                <a:ext cx="8458200" cy="646331"/>
              </a:xfrm>
              <a:prstGeom prst="rect">
                <a:avLst/>
              </a:prstGeom>
              <a:noFill/>
            </p:spPr>
            <p:txBody>
              <a:bodyPr wrap="square" rtlCol="0">
                <a:spAutoFit/>
              </a:bodyPr>
              <a:lstStyle/>
              <a:p>
                <a:pPr algn="ctr"/>
                <a:r>
                  <a:rPr lang="en-US" dirty="0"/>
                  <a:t>We would like to test the claim that the population mean is not equal to 21. To do this, we take a sample of size n = 8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155777" y="854938"/>
                <a:ext cx="8458200" cy="646331"/>
              </a:xfrm>
              <a:prstGeom prst="rect">
                <a:avLst/>
              </a:prstGeom>
              <a:blipFill>
                <a:blip r:embed="rId2"/>
                <a:stretch>
                  <a:fillRect t="-4717"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xmlns:a14="http://schemas.microsoft.com/office/drawing/2010/main">
        <mc:Choice Requires="a14">
          <p:sp>
            <p:nvSpPr>
              <p:cNvPr id="9" name="TextBox 8"/>
              <p:cNvSpPr txBox="1"/>
              <p:nvPr/>
            </p:nvSpPr>
            <p:spPr>
              <a:xfrm>
                <a:off x="7589956" y="1365405"/>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589956" y="1365405"/>
                <a:ext cx="1514582" cy="769441"/>
              </a:xfrm>
              <a:prstGeom prst="rect">
                <a:avLst/>
              </a:prstGeom>
              <a:blipFill>
                <a:blip r:embed="rId3"/>
                <a:stretch>
                  <a:fillRect l="-4016" r="-402"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60426" y="3648174"/>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694729" y="3428005"/>
                <a:ext cx="1305037" cy="12222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oMath>
                  </m:oMathPara>
                </a14:m>
                <a:endParaRPr lang="en-US" sz="1400" b="0" i="1" dirty="0">
                  <a:latin typeface="Cambria Math" panose="02040503050406030204" pitchFamily="18" charset="0"/>
                </a:endParaRP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rgbClr val="FF0000"/>
                          </a:solidFill>
                          <a:latin typeface="Cambria Math"/>
                        </a:rPr>
                        <m:t>=</m:t>
                      </m:r>
                      <m:r>
                        <a:rPr lang="en-US" b="1" i="0" smtClean="0">
                          <a:solidFill>
                            <a:srgbClr val="FF0000"/>
                          </a:solidFill>
                          <a:latin typeface="Cambria Math" panose="02040503050406030204" pitchFamily="18" charset="0"/>
                        </a:rPr>
                        <m:t>𝟑</m:t>
                      </m:r>
                      <m:r>
                        <a:rPr lang="en-US" b="1"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𝟑𝟏</m:t>
                      </m:r>
                    </m:oMath>
                  </m:oMathPara>
                </a14:m>
                <a:endParaRPr lang="en-US" sz="1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7694729" y="3428005"/>
                <a:ext cx="1305037" cy="12222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21559" y="3438385"/>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xmlns="">
          <p:sp>
            <p:nvSpPr>
              <p:cNvPr id="18" name="Rectangle 17"/>
              <p:cNvSpPr>
                <a:spLocks noRot="1" noChangeAspect="1" noMove="1" noResize="1" noEditPoints="1" noAdjustHandles="1" noChangeArrowheads="1" noChangeShapeType="1" noTextEdit="1"/>
              </p:cNvSpPr>
              <p:nvPr/>
            </p:nvSpPr>
            <p:spPr>
              <a:xfrm>
                <a:off x="6921559" y="3438385"/>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60426" y="4143220"/>
            <a:ext cx="8779606" cy="461665"/>
          </a:xfrm>
          <a:prstGeom prst="rect">
            <a:avLst/>
          </a:prstGeom>
          <a:noFill/>
        </p:spPr>
        <p:txBody>
          <a:bodyPr wrap="square" rtlCol="0">
            <a:spAutoFit/>
          </a:bodyPr>
          <a:lstStyle/>
          <a:p>
            <a:r>
              <a:rPr lang="en-US" sz="2400" dirty="0"/>
              <a:t>Step 4: Find the p-value: P-value 0.0162 &lt; .05</a:t>
            </a:r>
          </a:p>
        </p:txBody>
      </p:sp>
      <p:pic>
        <p:nvPicPr>
          <p:cNvPr id="6" name="Picture 5"/>
          <p:cNvPicPr>
            <a:picLocks noChangeAspect="1"/>
          </p:cNvPicPr>
          <p:nvPr/>
        </p:nvPicPr>
        <p:blipFill>
          <a:blip r:embed="rId6"/>
          <a:stretch>
            <a:fillRect/>
          </a:stretch>
        </p:blipFill>
        <p:spPr>
          <a:xfrm>
            <a:off x="1795036" y="2322771"/>
            <a:ext cx="4265084" cy="1363503"/>
          </a:xfrm>
          <a:prstGeom prst="rect">
            <a:avLst/>
          </a:prstGeom>
        </p:spPr>
      </p:pic>
      <p:sp>
        <p:nvSpPr>
          <p:cNvPr id="12" name="TextBox 11"/>
          <p:cNvSpPr txBox="1"/>
          <p:nvPr/>
        </p:nvSpPr>
        <p:spPr>
          <a:xfrm>
            <a:off x="160426" y="4602597"/>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155777" y="4892466"/>
            <a:ext cx="8779606" cy="1477328"/>
          </a:xfrm>
          <a:prstGeom prst="rect">
            <a:avLst/>
          </a:prstGeom>
          <a:noFill/>
        </p:spPr>
        <p:txBody>
          <a:bodyPr wrap="square" rtlCol="0">
            <a:spAutoFit/>
          </a:bodyPr>
          <a:lstStyle/>
          <a:p>
            <a:r>
              <a:rPr lang="en-US" dirty="0"/>
              <a:t>Step 6:  There is sufficient evidence to conclude that the true mean age of patrons at the Comber at 7pm is not equal to 21 (</a:t>
            </a:r>
            <a:r>
              <a:rPr lang="en-US" dirty="0">
                <a:solidFill>
                  <a:srgbClr val="FF0000"/>
                </a:solidFill>
              </a:rPr>
              <a:t>p-value =0.0162 </a:t>
            </a:r>
            <a:r>
              <a:rPr lang="en-US" dirty="0"/>
              <a:t>from a t-test). We could also say that there is sufficient evidence to conclude that the true mean is greater than 21. (Consider the red area in the right most tail.) </a:t>
            </a:r>
            <a:r>
              <a:rPr lang="en-US" dirty="0">
                <a:solidFill>
                  <a:srgbClr val="FF0000"/>
                </a:solidFill>
              </a:rPr>
              <a:t>This was not a random sample of all times, only at 7pm; thus, the result cannot be applied to the bar at all times.  The results are nevertheless intriguing.</a:t>
            </a:r>
            <a:r>
              <a:rPr lang="en-US" dirty="0"/>
              <a:t>   </a:t>
            </a:r>
          </a:p>
        </p:txBody>
      </p:sp>
    </p:spTree>
    <p:extLst>
      <p:ext uri="{BB962C8B-B14F-4D97-AF65-F5344CB8AC3E}">
        <p14:creationId xmlns:p14="http://schemas.microsoft.com/office/powerpoint/2010/main" val="240684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96131"/>
            <a:ext cx="8321040" cy="1450757"/>
          </a:xfrm>
        </p:spPr>
        <p:txBody>
          <a:bodyPr/>
          <a:lstStyle/>
          <a:p>
            <a:r>
              <a:rPr lang="en-US" dirty="0"/>
              <a:t>Finding the P-value – more detail</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28</a:t>
            </a:fld>
            <a:endParaRPr lang="en-US" altLang="en-US"/>
          </a:p>
        </p:txBody>
      </p:sp>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145686" y="4208155"/>
            <a:ext cx="4278153" cy="1880589"/>
          </a:xfrm>
          <a:prstGeom prst="rect">
            <a:avLst/>
          </a:prstGeom>
        </p:spPr>
      </p:pic>
      <p:pic>
        <p:nvPicPr>
          <p:cNvPr id="7" name="Picture 6"/>
          <p:cNvPicPr>
            <a:picLocks noChangeAspect="1"/>
          </p:cNvPicPr>
          <p:nvPr/>
        </p:nvPicPr>
        <p:blipFill>
          <a:blip r:embed="rId3"/>
          <a:stretch>
            <a:fillRect/>
          </a:stretch>
        </p:blipFill>
        <p:spPr>
          <a:xfrm>
            <a:off x="4662733" y="3160396"/>
            <a:ext cx="3906095" cy="2888718"/>
          </a:xfrm>
          <a:prstGeom prst="rect">
            <a:avLst/>
          </a:prstGeom>
        </p:spPr>
      </p:pic>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56578" y="4944956"/>
            <a:ext cx="1178806" cy="316435"/>
          </a:xfrm>
          <a:prstGeom prst="rect">
            <a:avLst/>
          </a:prstGeom>
          <a:noFill/>
          <a:ln w="38100">
            <a:solidFill>
              <a:srgbClr val="FF0000"/>
            </a:solidFill>
          </a:ln>
        </p:spPr>
        <p:txBody>
          <a:bodyPr wrap="square" rtlCol="0">
            <a:spAutoFit/>
          </a:bodyPr>
          <a:lstStyle/>
          <a:p>
            <a:endParaRPr lang="en-US" dirty="0"/>
          </a:p>
        </p:txBody>
      </p:sp>
      <p:sp>
        <p:nvSpPr>
          <p:cNvPr id="3" name="TextBox 2"/>
          <p:cNvSpPr txBox="1"/>
          <p:nvPr/>
        </p:nvSpPr>
        <p:spPr>
          <a:xfrm>
            <a:off x="5234940" y="2708910"/>
            <a:ext cx="3417570" cy="369332"/>
          </a:xfrm>
          <a:prstGeom prst="rect">
            <a:avLst/>
          </a:prstGeom>
          <a:noFill/>
        </p:spPr>
        <p:txBody>
          <a:bodyPr wrap="square" rtlCol="0">
            <a:spAutoFit/>
          </a:bodyPr>
          <a:lstStyle/>
          <a:p>
            <a:r>
              <a:rPr lang="en-US" dirty="0"/>
              <a:t>Confidence interval</a:t>
            </a:r>
          </a:p>
        </p:txBody>
      </p:sp>
      <p:cxnSp>
        <p:nvCxnSpPr>
          <p:cNvPr id="11" name="Straight Arrow Connector 10"/>
          <p:cNvCxnSpPr/>
          <p:nvPr/>
        </p:nvCxnSpPr>
        <p:spPr>
          <a:xfrm flipV="1">
            <a:off x="5657850" y="2926080"/>
            <a:ext cx="365760" cy="2018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14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85BC5B7D-D6B0-4550-9BAF-D21F2647AC79}" type="slidenum">
              <a:rPr lang="en-US" altLang="en-US" smtClean="0"/>
              <a:pPr>
                <a:defRPr/>
              </a:pPr>
              <a:t>29</a:t>
            </a:fld>
            <a:endParaRPr lang="en-US" altLang="en-US"/>
          </a:p>
        </p:txBody>
      </p:sp>
      <p:sp>
        <p:nvSpPr>
          <p:cNvPr id="4" name="TextBox 3"/>
          <p:cNvSpPr txBox="1"/>
          <p:nvPr/>
        </p:nvSpPr>
        <p:spPr>
          <a:xfrm>
            <a:off x="663593" y="4122638"/>
            <a:ext cx="8046720" cy="1200329"/>
          </a:xfrm>
          <a:prstGeom prst="rect">
            <a:avLst/>
          </a:prstGeom>
          <a:noFill/>
        </p:spPr>
        <p:txBody>
          <a:bodyPr wrap="square" rtlCol="0">
            <a:spAutoFit/>
          </a:bodyPr>
          <a:lstStyle/>
          <a:p>
            <a:pPr algn="ctr"/>
            <a:r>
              <a:rPr lang="en-US" dirty="0"/>
              <a:t>Perform a two sample t-test for the difference in the mean score between the Intrinsic and Extrinsic groups from the chapter problem.  Provide a complete analysis, including a full conclusion, confidence interval, and scope of inference.  Use an alpha = .01 level of significance.  </a:t>
            </a:r>
          </a:p>
        </p:txBody>
      </p:sp>
      <p:sp>
        <p:nvSpPr>
          <p:cNvPr id="5" name="Title 4"/>
          <p:cNvSpPr>
            <a:spLocks noGrp="1"/>
          </p:cNvSpPr>
          <p:nvPr>
            <p:ph type="title"/>
          </p:nvPr>
        </p:nvSpPr>
        <p:spPr>
          <a:xfrm>
            <a:off x="663593" y="2260437"/>
            <a:ext cx="7543800" cy="1450757"/>
          </a:xfrm>
        </p:spPr>
        <p:txBody>
          <a:bodyPr>
            <a:normAutofit fontScale="90000"/>
          </a:bodyPr>
          <a:lstStyle/>
          <a:p>
            <a:pPr algn="ctr"/>
            <a:r>
              <a:rPr lang="en-US" dirty="0"/>
              <a:t>TWO SAMPLE T-TEST FOR THE DIFFERENCE OF MEANS WITH INDEPENDENT SAMPLES</a:t>
            </a:r>
          </a:p>
        </p:txBody>
      </p:sp>
    </p:spTree>
    <p:extLst>
      <p:ext uri="{BB962C8B-B14F-4D97-AF65-F5344CB8AC3E}">
        <p14:creationId xmlns:p14="http://schemas.microsoft.com/office/powerpoint/2010/main" val="2690176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286606"/>
            <a:ext cx="8108389" cy="1450757"/>
          </a:xfrm>
        </p:spPr>
        <p:txBody>
          <a:bodyPr/>
          <a:lstStyle/>
          <a:p>
            <a:r>
              <a:rPr lang="en-US" dirty="0"/>
              <a:t>Distribution of Sample Average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buFont typeface="Arial" charset="0"/>
                  <a:buChar char="•"/>
                </a:pPr>
                <a:r>
                  <a:rPr lang="en-US" altLang="en-US" sz="2400" dirty="0"/>
                  <a:t>If Y</a:t>
                </a:r>
                <a:r>
                  <a:rPr lang="en-US" altLang="en-US" sz="2400" baseline="-25000" dirty="0"/>
                  <a:t>1,</a:t>
                </a:r>
                <a:r>
                  <a:rPr lang="en-US" altLang="en-US" sz="2400" dirty="0"/>
                  <a:t> Y</a:t>
                </a:r>
                <a:r>
                  <a:rPr lang="en-US" altLang="en-US" sz="2400" baseline="-25000" dirty="0"/>
                  <a:t>2</a:t>
                </a:r>
                <a:r>
                  <a:rPr lang="en-US" altLang="en-US" sz="2400" dirty="0"/>
                  <a:t>, …, </a:t>
                </a:r>
                <a:r>
                  <a:rPr lang="en-US" altLang="en-US" sz="2400" dirty="0" err="1"/>
                  <a:t>Y</a:t>
                </a:r>
                <a:r>
                  <a:rPr lang="en-US" altLang="en-US" sz="2400" baseline="-25000" dirty="0" err="1"/>
                  <a:t>n</a:t>
                </a:r>
                <a:r>
                  <a:rPr lang="en-US" altLang="en-US" sz="2400" dirty="0"/>
                  <a:t> is the sample, then</a:t>
                </a:r>
              </a:p>
              <a:p>
                <a:pPr marL="0" indent="0">
                  <a:buNone/>
                </a:pPr>
                <a:endParaRPr lang="en-US" altLang="en-US" sz="2400" dirty="0"/>
              </a:p>
              <a:p>
                <a:pPr marL="0" indent="0" algn="ctr">
                  <a:buNone/>
                </a:pPr>
                <a14:m>
                  <m:oMathPara xmlns:m="http://schemas.openxmlformats.org/officeDocument/2006/math">
                    <m:oMathParaPr>
                      <m:jc m:val="centerGroup"/>
                    </m:oMathParaPr>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r>
                        <a:rPr lang="en-US" altLang="en-US" sz="2400" i="1">
                          <a:latin typeface="Cambria Math" charset="0"/>
                        </a:rPr>
                        <m:t>= </m:t>
                      </m:r>
                      <m:f>
                        <m:fPr>
                          <m:ctrlPr>
                            <a:rPr lang="en-US" altLang="en-US" sz="2400" i="1">
                              <a:latin typeface="Cambria Math" panose="02040503050406030204" pitchFamily="18" charset="0"/>
                            </a:rPr>
                          </m:ctrlPr>
                        </m:fPr>
                        <m:num>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b="0" i="1" dirty="0" smtClean="0">
                                  <a:latin typeface="Cambria Math" panose="02040503050406030204" pitchFamily="18" charset="0"/>
                                </a:rPr>
                                <m:t>1</m:t>
                              </m:r>
                            </m:sub>
                          </m:sSub>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b="0" i="1" dirty="0" smtClean="0">
                                  <a:latin typeface="Cambria Math" panose="02040503050406030204" pitchFamily="18" charset="0"/>
                                </a:rPr>
                                <m:t>2</m:t>
                              </m:r>
                            </m:sub>
                          </m:sSub>
                          <m:r>
                            <m:rPr>
                              <m:nor/>
                            </m:rPr>
                            <a:rPr lang="en-US" altLang="en-US" sz="2400" dirty="0"/>
                            <m:t>+ … +</m:t>
                          </m:r>
                          <m:sSub>
                            <m:sSubPr>
                              <m:ctrlPr>
                                <a:rPr lang="en-US" altLang="en-US" sz="2400" i="1" dirty="0" smtClean="0">
                                  <a:latin typeface="Cambria Math" panose="02040503050406030204" pitchFamily="18" charset="0"/>
                                </a:rPr>
                              </m:ctrlPr>
                            </m:sSubPr>
                            <m:e>
                              <m:r>
                                <a:rPr lang="en-US" altLang="en-US" sz="2400" b="0" i="1" dirty="0" smtClean="0">
                                  <a:latin typeface="Cambria Math" panose="02040503050406030204" pitchFamily="18" charset="0"/>
                                </a:rPr>
                                <m:t>𝑌</m:t>
                              </m:r>
                            </m:e>
                            <m:sub>
                              <m:r>
                                <a:rPr lang="en-US" altLang="en-US" sz="2400" b="0" i="1" dirty="0" smtClean="0">
                                  <a:latin typeface="Cambria Math" panose="02040503050406030204" pitchFamily="18" charset="0"/>
                                </a:rPr>
                                <m:t>𝑛</m:t>
                              </m:r>
                            </m:sub>
                          </m:sSub>
                          <m:r>
                            <m:rPr>
                              <m:nor/>
                            </m:rPr>
                            <a:rPr lang="en-US" altLang="en-US" sz="2400" dirty="0"/>
                            <m:t>)</m:t>
                          </m:r>
                        </m:num>
                        <m:den>
                          <m:r>
                            <a:rPr lang="en-US" altLang="en-US" sz="2400" i="1">
                              <a:latin typeface="Cambria Math" charset="0"/>
                            </a:rPr>
                            <m:t>𝑛</m:t>
                          </m:r>
                        </m:den>
                      </m:f>
                    </m:oMath>
                  </m:oMathPara>
                </a14:m>
                <a:endParaRPr lang="en-US" altLang="en-US" sz="2400" dirty="0"/>
              </a:p>
              <a:p>
                <a:pPr marL="0" indent="0" algn="ctr">
                  <a:buNone/>
                </a:pPr>
                <a:endParaRPr lang="en-US" altLang="en-US" sz="2400" dirty="0"/>
              </a:p>
              <a:p>
                <a:pPr>
                  <a:buFont typeface="Arial" charset="0"/>
                  <a:buChar char="•"/>
                </a:pPr>
                <a:r>
                  <a:rPr lang="en-US" altLang="en-US" sz="2400" dirty="0"/>
                  <a:t>The idea: </a:t>
                </a:r>
                <a14:m>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oMath>
                </a14:m>
                <a:r>
                  <a:rPr lang="en-US" altLang="en-US" sz="2400" dirty="0"/>
                  <a:t> “approx. equals” </a:t>
                </a:r>
                <a14:m>
                  <m:oMath xmlns:m="http://schemas.openxmlformats.org/officeDocument/2006/math">
                    <m:r>
                      <a:rPr lang="en-US" altLang="en-US" sz="2400" i="1">
                        <a:latin typeface="Cambria Math" charset="0"/>
                        <a:ea typeface="Cambria Math" charset="0"/>
                        <a:cs typeface="Cambria Math" charset="0"/>
                      </a:rPr>
                      <m:t>𝜇</m:t>
                    </m:r>
                  </m:oMath>
                </a14:m>
                <a:r>
                  <a:rPr lang="en-US" altLang="en-US" sz="2400" dirty="0"/>
                  <a:t>, the population mean</a:t>
                </a:r>
              </a:p>
              <a:p>
                <a:pPr>
                  <a:buFont typeface="Arial" charset="0"/>
                  <a:buChar char="•"/>
                </a:pPr>
                <a:r>
                  <a:rPr lang="en-US" altLang="en-US" sz="2400" dirty="0"/>
                  <a:t>What does “approx. equals” mean? </a:t>
                </a:r>
                <a:endParaRPr lang="en-US" altLang="en-US" sz="2400" b="0" i="1" dirty="0">
                  <a:latin typeface="Cambria Math" panose="02040503050406030204" pitchFamily="18" charset="0"/>
                </a:endParaRPr>
              </a:p>
              <a:p>
                <a:pPr lvl="1">
                  <a:buFont typeface="Arial" charset="0"/>
                  <a:buChar char="•"/>
                </a:pPr>
                <a14:m>
                  <m:oMath xmlns:m="http://schemas.openxmlformats.org/officeDocument/2006/math">
                    <m:r>
                      <a:rPr lang="en-US" altLang="en-US" sz="2200" b="0" i="1" smtClean="0">
                        <a:latin typeface="Cambria Math" panose="02040503050406030204" pitchFamily="18" charset="0"/>
                      </a:rPr>
                      <m:t>𝐸</m:t>
                    </m:r>
                    <m:d>
                      <m:dPr>
                        <m:ctrlPr>
                          <a:rPr lang="en-US" altLang="en-US" sz="2200" b="0" i="1" smtClean="0">
                            <a:latin typeface="Cambria Math" panose="02040503050406030204" pitchFamily="18" charset="0"/>
                          </a:rPr>
                        </m:ctrlPr>
                      </m:dPr>
                      <m:e>
                        <m:acc>
                          <m:accPr>
                            <m:chr m:val="̅"/>
                            <m:ctrlPr>
                              <a:rPr lang="en-US" altLang="en-US" sz="2200" b="0" i="1" smtClean="0">
                                <a:latin typeface="Cambria Math" panose="02040503050406030204" pitchFamily="18" charset="0"/>
                              </a:rPr>
                            </m:ctrlPr>
                          </m:accPr>
                          <m:e>
                            <m:r>
                              <a:rPr lang="en-US" altLang="en-US" sz="2200" i="1">
                                <a:latin typeface="Cambria Math" panose="02040503050406030204" pitchFamily="18" charset="0"/>
                              </a:rPr>
                              <m:t>𝑌</m:t>
                            </m:r>
                          </m:e>
                        </m:acc>
                      </m:e>
                    </m:d>
                    <m:r>
                      <a:rPr lang="en-US" altLang="en-US" sz="2200" b="0" i="1" smtClean="0">
                        <a:latin typeface="Cambria Math" panose="02040503050406030204" pitchFamily="18" charset="0"/>
                      </a:rPr>
                      <m:t>=</m:t>
                    </m:r>
                    <m:r>
                      <a:rPr lang="en-US" altLang="en-US" sz="2200" b="0" i="1" smtClean="0">
                        <a:latin typeface="Cambria Math" panose="02040503050406030204" pitchFamily="18" charset="0"/>
                        <a:ea typeface="Cambria Math" panose="02040503050406030204" pitchFamily="18" charset="0"/>
                      </a:rPr>
                      <m:t>𝜇</m:t>
                    </m:r>
                  </m:oMath>
                </a14:m>
                <a:r>
                  <a:rPr lang="en-US" altLang="en-US" sz="2200" dirty="0"/>
                  <a:t> because </a:t>
                </a:r>
                <a14:m>
                  <m:oMath xmlns:m="http://schemas.openxmlformats.org/officeDocument/2006/math">
                    <m:r>
                      <a:rPr lang="en-US" altLang="en-US" sz="2200" i="1">
                        <a:latin typeface="Cambria Math" panose="02040503050406030204" pitchFamily="18" charset="0"/>
                      </a:rPr>
                      <m:t>𝐸</m:t>
                    </m:r>
                    <m:d>
                      <m:dPr>
                        <m:ctrlPr>
                          <a:rPr lang="en-US" altLang="en-US" sz="2200" i="1">
                            <a:latin typeface="Cambria Math" panose="02040503050406030204" pitchFamily="18" charset="0"/>
                          </a:rPr>
                        </m:ctrlPr>
                      </m:dPr>
                      <m:e>
                        <m:sSub>
                          <m:sSubPr>
                            <m:ctrlPr>
                              <a:rPr lang="en-US" altLang="en-US" sz="2200" i="1" smtClean="0">
                                <a:latin typeface="Cambria Math" panose="02040503050406030204" pitchFamily="18" charset="0"/>
                              </a:rPr>
                            </m:ctrlPr>
                          </m:sSubPr>
                          <m:e>
                            <m:r>
                              <a:rPr lang="en-US" altLang="en-US" sz="2200" i="1">
                                <a:latin typeface="Cambria Math" panose="02040503050406030204" pitchFamily="18" charset="0"/>
                              </a:rPr>
                              <m:t>𝑌</m:t>
                            </m:r>
                          </m:e>
                          <m:sub>
                            <m:r>
                              <a:rPr lang="en-US" altLang="en-US" sz="2200" b="0" i="1" smtClean="0">
                                <a:latin typeface="Cambria Math" panose="02040503050406030204" pitchFamily="18" charset="0"/>
                              </a:rPr>
                              <m:t>𝑖</m:t>
                            </m:r>
                          </m:sub>
                        </m:sSub>
                      </m:e>
                    </m:d>
                    <m:r>
                      <a:rPr lang="en-US" altLang="en-US" sz="2200" i="1">
                        <a:latin typeface="Cambria Math" panose="02040503050406030204" pitchFamily="18" charset="0"/>
                      </a:rPr>
                      <m:t>=</m:t>
                    </m:r>
                    <m:r>
                      <a:rPr lang="en-US" altLang="en-US" sz="2200" i="1">
                        <a:latin typeface="Cambria Math" panose="02040503050406030204" pitchFamily="18" charset="0"/>
                        <a:ea typeface="Cambria Math" panose="02040503050406030204" pitchFamily="18" charset="0"/>
                      </a:rPr>
                      <m:t>𝜇</m:t>
                    </m:r>
                  </m:oMath>
                </a14:m>
                <a:r>
                  <a:rPr lang="en-US" altLang="en-US" sz="2200" dirty="0"/>
                  <a:t>*</a:t>
                </a:r>
              </a:p>
              <a:p>
                <a:pPr marL="201168" lvl="1" indent="0">
                  <a:buNone/>
                </a:pPr>
                <a:r>
                  <a:rPr lang="en-US" altLang="en-US" sz="2200" dirty="0"/>
                  <a:t>*See proof in appendix.</a:t>
                </a:r>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262" t="-21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3</a:t>
            </a:fld>
            <a:endParaRPr lang="en-US" altLang="en-US"/>
          </a:p>
        </p:txBody>
      </p:sp>
    </p:spTree>
    <p:extLst>
      <p:ext uri="{BB962C8B-B14F-4D97-AF65-F5344CB8AC3E}">
        <p14:creationId xmlns:p14="http://schemas.microsoft.com/office/powerpoint/2010/main" val="1759773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30" y="228600"/>
            <a:ext cx="9044970" cy="715962"/>
          </a:xfrm>
        </p:spPr>
        <p:txBody>
          <a:bodyPr>
            <a:normAutofit/>
          </a:bodyPr>
          <a:lstStyle/>
          <a:p>
            <a:r>
              <a:rPr lang="en-US" sz="4400" dirty="0"/>
              <a:t>Let’s Formalize This Test Into 6 Steps!</a:t>
            </a:r>
          </a:p>
        </p:txBody>
      </p:sp>
      <p:sp>
        <p:nvSpPr>
          <p:cNvPr id="5" name="TextBox 4"/>
          <p:cNvSpPr txBox="1"/>
          <p:nvPr/>
        </p:nvSpPr>
        <p:spPr>
          <a:xfrm>
            <a:off x="266700" y="1818212"/>
            <a:ext cx="8610600" cy="461665"/>
          </a:xfrm>
          <a:prstGeom prst="rect">
            <a:avLst/>
          </a:prstGeom>
          <a:noFill/>
        </p:spPr>
        <p:txBody>
          <a:bodyPr wrap="square" rtlCol="0">
            <a:spAutoFit/>
          </a:bodyPr>
          <a:lstStyle/>
          <a:p>
            <a:pPr algn="ctr"/>
            <a:r>
              <a:rPr lang="en-US" sz="2400" dirty="0"/>
              <a:t>Step 1: Identify the null (Ho) and alternative (Ha) hypothesis. </a:t>
            </a:r>
          </a:p>
        </p:txBody>
      </p:sp>
      <mc:AlternateContent xmlns:mc="http://schemas.openxmlformats.org/markup-compatibility/2006" xmlns:a14="http://schemas.microsoft.com/office/drawing/2010/main">
        <mc:Choice Requires="a14">
          <p:sp>
            <p:nvSpPr>
              <p:cNvPr id="8" name="TextBox 7"/>
              <p:cNvSpPr txBox="1"/>
              <p:nvPr/>
            </p:nvSpPr>
            <p:spPr>
              <a:xfrm>
                <a:off x="2950039" y="2430252"/>
                <a:ext cx="2796663" cy="1446550"/>
              </a:xfrm>
              <a:prstGeom prst="rect">
                <a:avLst/>
              </a:prstGeom>
              <a:noFill/>
            </p:spPr>
            <p:txBody>
              <a:bodyPr wrap="none" rtlCol="0">
                <a:spAutoFit/>
              </a:bodyPr>
              <a:lstStyle/>
              <a:p>
                <a:r>
                  <a:rPr lang="en-US" sz="4000" dirty="0"/>
                  <a:t>Ho: </a:t>
                </a:r>
                <a14:m>
                  <m:oMath xmlns:m="http://schemas.openxmlformats.org/officeDocument/2006/math">
                    <m:r>
                      <a:rPr lang="en-US" sz="4400" i="1" smtClean="0">
                        <a:latin typeface="Cambria Math"/>
                      </a:rPr>
                      <m:t>µ</m:t>
                    </m:r>
                    <m:r>
                      <a:rPr lang="en-US" sz="4400" b="0" i="1" baseline="-25000" smtClean="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b="0" i="1" baseline="-25000" smtClean="0">
                        <a:latin typeface="Cambria Math" panose="02040503050406030204" pitchFamily="18" charset="0"/>
                      </a:rPr>
                      <m:t>𝐸</m:t>
                    </m:r>
                  </m:oMath>
                </a14:m>
                <a:endParaRPr lang="en-US" sz="4000" dirty="0"/>
              </a:p>
              <a:p>
                <a:r>
                  <a:rPr lang="en-US" sz="4000" dirty="0"/>
                  <a:t>Ha: </a:t>
                </a:r>
                <a14:m>
                  <m:oMath xmlns:m="http://schemas.openxmlformats.org/officeDocument/2006/math">
                    <m:r>
                      <a:rPr lang="en-US" sz="4400" i="1">
                        <a:latin typeface="Cambria Math"/>
                      </a:rPr>
                      <m:t>µ</m:t>
                    </m:r>
                    <m:r>
                      <a:rPr lang="en-US" sz="4400" i="1" baseline="-25000">
                        <a:latin typeface="Cambria Math" panose="02040503050406030204" pitchFamily="18" charset="0"/>
                      </a:rPr>
                      <m:t>𝐼</m:t>
                    </m:r>
                    <m:r>
                      <a:rPr lang="en-US" sz="4000" i="1">
                        <a:latin typeface="Cambria Math"/>
                      </a:rPr>
                      <m:t>≠</m:t>
                    </m:r>
                    <m:r>
                      <a:rPr lang="en-US" sz="4400" i="1">
                        <a:latin typeface="Cambria Math"/>
                      </a:rPr>
                      <m:t>µ</m:t>
                    </m:r>
                    <m:r>
                      <a:rPr lang="en-US" sz="4400" i="1" baseline="-25000">
                        <a:latin typeface="Cambria Math" panose="02040503050406030204" pitchFamily="18" charset="0"/>
                      </a:rPr>
                      <m:t>𝐸</m:t>
                    </m:r>
                  </m:oMath>
                </a14:m>
                <a:endParaRPr lang="en-US" sz="4000" dirty="0"/>
              </a:p>
            </p:txBody>
          </p:sp>
        </mc:Choice>
        <mc:Fallback xmlns="">
          <p:sp>
            <p:nvSpPr>
              <p:cNvPr id="8" name="TextBox 7"/>
              <p:cNvSpPr txBox="1">
                <a:spLocks noRot="1" noChangeAspect="1" noMove="1" noResize="1" noEditPoints="1" noAdjustHandles="1" noChangeArrowheads="1" noChangeShapeType="1" noTextEdit="1"/>
              </p:cNvSpPr>
              <p:nvPr/>
            </p:nvSpPr>
            <p:spPr>
              <a:xfrm>
                <a:off x="2950039" y="2430252"/>
                <a:ext cx="2796663" cy="1446550"/>
              </a:xfrm>
              <a:prstGeom prst="rect">
                <a:avLst/>
              </a:prstGeom>
              <a:blipFill rotWithShape="0">
                <a:blip r:embed="rId2"/>
                <a:stretch>
                  <a:fillRect l="-7843" t="-4219" b="-16456"/>
                </a:stretch>
              </a:blipFill>
            </p:spPr>
            <p:txBody>
              <a:bodyPr/>
              <a:lstStyle/>
              <a:p>
                <a:r>
                  <a:rPr lang="en-US">
                    <a:noFill/>
                  </a:rPr>
                  <a:t> </a:t>
                </a:r>
              </a:p>
            </p:txBody>
          </p:sp>
        </mc:Fallback>
      </mc:AlternateContent>
      <p:sp>
        <p:nvSpPr>
          <p:cNvPr id="6" name="TextBox 5"/>
          <p:cNvSpPr txBox="1"/>
          <p:nvPr/>
        </p:nvSpPr>
        <p:spPr>
          <a:xfrm>
            <a:off x="685800" y="4098078"/>
            <a:ext cx="8458200" cy="369332"/>
          </a:xfrm>
          <a:prstGeom prst="rect">
            <a:avLst/>
          </a:prstGeom>
          <a:noFill/>
        </p:spPr>
        <p:txBody>
          <a:bodyPr wrap="square" rtlCol="0">
            <a:spAutoFit/>
          </a:bodyPr>
          <a:lstStyle/>
          <a:p>
            <a:r>
              <a:rPr lang="en-US" dirty="0"/>
              <a:t>Which is equivalent to:</a:t>
            </a:r>
          </a:p>
        </p:txBody>
      </p:sp>
      <mc:AlternateContent xmlns:mc="http://schemas.openxmlformats.org/markup-compatibility/2006" xmlns:a14="http://schemas.microsoft.com/office/drawing/2010/main">
        <mc:Choice Requires="a14">
          <p:sp>
            <p:nvSpPr>
              <p:cNvPr id="7" name="TextBox 6"/>
              <p:cNvSpPr txBox="1"/>
              <p:nvPr/>
            </p:nvSpPr>
            <p:spPr>
              <a:xfrm>
                <a:off x="2950039" y="4401002"/>
                <a:ext cx="3479479" cy="1430969"/>
              </a:xfrm>
              <a:prstGeom prst="rect">
                <a:avLst/>
              </a:prstGeom>
              <a:noFill/>
            </p:spPr>
            <p:txBody>
              <a:bodyPr wrap="none" rtlCol="0">
                <a:spAutoFit/>
              </a:bodyPr>
              <a:lstStyle/>
              <a:p>
                <a:r>
                  <a:rPr lang="en-US" sz="4000" dirty="0"/>
                  <a:t>Ho: </a:t>
                </a:r>
                <a14:m>
                  <m:oMath xmlns:m="http://schemas.openxmlformats.org/officeDocument/2006/math">
                    <m:r>
                      <a:rPr lang="en-US" sz="4400" i="1" smtClean="0">
                        <a:latin typeface="Cambria Math"/>
                      </a:rPr>
                      <m:t>µ</m:t>
                    </m:r>
                    <m:r>
                      <a:rPr lang="en-US" sz="4400" b="0" i="1" baseline="-25000" smtClean="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b="0" i="1" baseline="-25000" smtClean="0">
                        <a:latin typeface="Cambria Math" panose="02040503050406030204" pitchFamily="18" charset="0"/>
                      </a:rPr>
                      <m:t>𝐸</m:t>
                    </m:r>
                  </m:oMath>
                </a14:m>
                <a:r>
                  <a:rPr lang="en-US" sz="4000" dirty="0"/>
                  <a:t> = 0</a:t>
                </a:r>
              </a:p>
              <a:p>
                <a:r>
                  <a:rPr lang="en-US" sz="4000" dirty="0"/>
                  <a:t>Ha: </a:t>
                </a:r>
                <a14:m>
                  <m:oMath xmlns:m="http://schemas.openxmlformats.org/officeDocument/2006/math">
                    <m:r>
                      <a:rPr lang="en-US" sz="4400" i="1">
                        <a:latin typeface="Cambria Math"/>
                      </a:rPr>
                      <m:t>µ</m:t>
                    </m:r>
                    <m:r>
                      <a:rPr lang="en-US" sz="4400" i="1" baseline="-2500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i="1" baseline="-25000">
                        <a:latin typeface="Cambria Math" panose="02040503050406030204" pitchFamily="18" charset="0"/>
                      </a:rPr>
                      <m:t>𝐸</m:t>
                    </m:r>
                  </m:oMath>
                </a14:m>
                <a:r>
                  <a:rPr lang="en-US" sz="4000" dirty="0"/>
                  <a:t> </a:t>
                </a:r>
                <a14:m>
                  <m:oMath xmlns:m="http://schemas.openxmlformats.org/officeDocument/2006/math">
                    <m:r>
                      <a:rPr lang="en-US" sz="4000" i="1">
                        <a:latin typeface="Cambria Math"/>
                      </a:rPr>
                      <m:t>≠</m:t>
                    </m:r>
                  </m:oMath>
                </a14:m>
                <a:r>
                  <a:rPr lang="en-US" sz="4000" dirty="0"/>
                  <a:t>0</a:t>
                </a:r>
              </a:p>
            </p:txBody>
          </p:sp>
        </mc:Choice>
        <mc:Fallback xmlns="">
          <p:sp>
            <p:nvSpPr>
              <p:cNvPr id="7" name="TextBox 6"/>
              <p:cNvSpPr txBox="1">
                <a:spLocks noRot="1" noChangeAspect="1" noMove="1" noResize="1" noEditPoints="1" noAdjustHandles="1" noChangeArrowheads="1" noChangeShapeType="1" noTextEdit="1"/>
              </p:cNvSpPr>
              <p:nvPr/>
            </p:nvSpPr>
            <p:spPr>
              <a:xfrm>
                <a:off x="2950039" y="4401002"/>
                <a:ext cx="3479479" cy="1430969"/>
              </a:xfrm>
              <a:prstGeom prst="rect">
                <a:avLst/>
              </a:prstGeom>
              <a:blipFill rotWithShape="0">
                <a:blip r:embed="rId3"/>
                <a:stretch>
                  <a:fillRect l="-6305" t="-4255" r="-5079" b="-16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9030" y="78424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a:t>
                </a:r>
                <a:r>
                  <a:rPr lang="en-US" dirty="0" err="1"/>
                  <a:t>n</a:t>
                </a:r>
                <a:r>
                  <a:rPr lang="en-US" baseline="-25000" dirty="0" err="1"/>
                  <a:t>I</a:t>
                </a:r>
                <a:r>
                  <a:rPr lang="en-US" dirty="0"/>
                  <a:t> = 24 and </a:t>
                </a:r>
                <a:r>
                  <a:rPr lang="en-US" dirty="0" err="1"/>
                  <a:t>n</a:t>
                </a:r>
                <a:r>
                  <a:rPr lang="en-US" baseline="-25000" dirty="0" err="1"/>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a:t>
                </a:r>
                <a:r>
                  <a:rPr lang="en-US" dirty="0" err="1"/>
                  <a:t>s</a:t>
                </a:r>
                <a:r>
                  <a:rPr lang="en-US" baseline="-25000" dirty="0" err="1"/>
                  <a:t>I</a:t>
                </a:r>
                <a:r>
                  <a:rPr lang="en-US" dirty="0"/>
                  <a:t> = 4.44, and </a:t>
                </a:r>
                <a:r>
                  <a:rPr lang="en-US" dirty="0" err="1"/>
                  <a:t>s</a:t>
                </a:r>
                <a:r>
                  <a:rPr lang="en-US" baseline="-25000" dirty="0" err="1"/>
                  <a:t>E</a:t>
                </a:r>
                <a:r>
                  <a:rPr lang="en-US" dirty="0"/>
                  <a:t>= 5.25 points. </a:t>
                </a:r>
              </a:p>
            </p:txBody>
          </p:sp>
        </mc:Choice>
        <mc:Fallback xmlns="">
          <p:sp>
            <p:nvSpPr>
              <p:cNvPr id="9" name="TextBox 8"/>
              <p:cNvSpPr txBox="1">
                <a:spLocks noRot="1" noChangeAspect="1" noMove="1" noResize="1" noEditPoints="1" noAdjustHandles="1" noChangeArrowheads="1" noChangeShapeType="1" noTextEdit="1"/>
              </p:cNvSpPr>
              <p:nvPr/>
            </p:nvSpPr>
            <p:spPr>
              <a:xfrm>
                <a:off x="99030" y="784244"/>
                <a:ext cx="8945939" cy="923330"/>
              </a:xfrm>
              <a:prstGeom prst="rect">
                <a:avLst/>
              </a:prstGeom>
              <a:blipFill>
                <a:blip r:embed="rId4"/>
                <a:stretch>
                  <a:fillRect l="-545" t="-3974" r="-1703" b="-9934"/>
                </a:stretch>
              </a:blipFill>
            </p:spPr>
            <p:txBody>
              <a:bodyPr/>
              <a:lstStyle/>
              <a:p>
                <a:r>
                  <a:rPr lang="en-US">
                    <a:noFill/>
                  </a:rPr>
                  <a:t> </a:t>
                </a:r>
              </a:p>
            </p:txBody>
          </p:sp>
        </mc:Fallback>
      </mc:AlternateContent>
    </p:spTree>
    <p:extLst>
      <p:ext uri="{BB962C8B-B14F-4D97-AF65-F5344CB8AC3E}">
        <p14:creationId xmlns:p14="http://schemas.microsoft.com/office/powerpoint/2010/main" val="137929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8" y="239233"/>
            <a:ext cx="8937820" cy="715962"/>
          </a:xfrm>
        </p:spPr>
        <p:txBody>
          <a:bodyPr>
            <a:normAutofit fontScale="90000"/>
          </a:bodyPr>
          <a:lstStyle/>
          <a:p>
            <a:r>
              <a:rPr lang="en-US" dirty="0"/>
              <a:t>Let’s Formalize This Test Into 6 Steps!</a:t>
            </a:r>
          </a:p>
        </p:txBody>
      </p:sp>
      <p:sp>
        <p:nvSpPr>
          <p:cNvPr id="5" name="TextBox 4"/>
          <p:cNvSpPr txBox="1"/>
          <p:nvPr/>
        </p:nvSpPr>
        <p:spPr>
          <a:xfrm>
            <a:off x="0" y="1921933"/>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217714" y="2615625"/>
            <a:ext cx="8823148" cy="584775"/>
          </a:xfrm>
          <a:prstGeom prst="rect">
            <a:avLst/>
          </a:prstGeom>
          <a:noFill/>
        </p:spPr>
        <p:txBody>
          <a:bodyPr wrap="square" rtlCol="0">
            <a:spAutoFit/>
          </a:bodyPr>
          <a:lstStyle/>
          <a:p>
            <a:r>
              <a:rPr lang="en-US" sz="3200" dirty="0"/>
              <a:t>Step 2: Draw and Shade and Find the Critical Value.</a:t>
            </a:r>
          </a:p>
        </p:txBody>
      </p:sp>
      <p:pic>
        <p:nvPicPr>
          <p:cNvPr id="11" name="Picture 2" descr="http://www.statisticshowto.com/wp-content/uploads/2013/09/normal-distribution-probability.jpg"/>
          <p:cNvPicPr>
            <a:picLocks noChangeAspect="1" noChangeArrowheads="1"/>
          </p:cNvPicPr>
          <p:nvPr/>
        </p:nvPicPr>
        <p:blipFill rotWithShape="1">
          <a:blip r:embed="rId2">
            <a:extLst>
              <a:ext uri="{28A0092B-C50C-407E-A947-70E740481C1C}">
                <a14:useLocalDpi xmlns:a14="http://schemas.microsoft.com/office/drawing/2010/main" val="0"/>
              </a:ext>
            </a:extLst>
          </a:blip>
          <a:srcRect l="-1" r="1584"/>
          <a:stretch/>
        </p:blipFill>
        <p:spPr bwMode="auto">
          <a:xfrm>
            <a:off x="500743" y="3352800"/>
            <a:ext cx="4191000" cy="13108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481942" y="4572000"/>
            <a:ext cx="489289"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20" name="TextBox 19"/>
              <p:cNvSpPr txBox="1"/>
              <p:nvPr/>
            </p:nvSpPr>
            <p:spPr>
              <a:xfrm>
                <a:off x="3071652" y="5181085"/>
                <a:ext cx="1747338"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995,45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3071652" y="5181085"/>
                <a:ext cx="1747338" cy="38151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191000" y="3341914"/>
                <a:ext cx="2703048"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.01 = significance level.</a:t>
                </a:r>
              </a:p>
            </p:txBody>
          </p:sp>
        </mc:Choice>
        <mc:Fallback xmlns="">
          <p:sp>
            <p:nvSpPr>
              <p:cNvPr id="22" name="TextBox 21"/>
              <p:cNvSpPr txBox="1">
                <a:spLocks noRot="1" noChangeAspect="1" noMove="1" noResize="1" noEditPoints="1" noAdjustHandles="1" noChangeArrowheads="1" noChangeShapeType="1" noTextEdit="1"/>
              </p:cNvSpPr>
              <p:nvPr/>
            </p:nvSpPr>
            <p:spPr>
              <a:xfrm>
                <a:off x="4191000" y="3341914"/>
                <a:ext cx="2703048" cy="369332"/>
              </a:xfrm>
              <a:prstGeom prst="rect">
                <a:avLst/>
              </a:prstGeom>
              <a:blipFill rotWithShape="0">
                <a:blip r:embed="rId5"/>
                <a:stretch>
                  <a:fillRect t="-8197" r="-1580" b="-24590"/>
                </a:stretch>
              </a:blipFill>
            </p:spPr>
            <p:txBody>
              <a:bodyPr/>
              <a:lstStyle/>
              <a:p>
                <a:r>
                  <a:rPr lang="en-US">
                    <a:noFill/>
                  </a:rPr>
                  <a:t> </a:t>
                </a:r>
              </a:p>
            </p:txBody>
          </p:sp>
        </mc:Fallback>
      </mc:AlternateContent>
      <p:cxnSp>
        <p:nvCxnSpPr>
          <p:cNvPr id="24" name="Straight Arrow Connector 23"/>
          <p:cNvCxnSpPr/>
          <p:nvPr/>
        </p:nvCxnSpPr>
        <p:spPr>
          <a:xfrm flipH="1">
            <a:off x="4365374" y="4343399"/>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4349465" y="4013650"/>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4349465" y="4013650"/>
                <a:ext cx="670376" cy="369332"/>
              </a:xfrm>
              <a:prstGeom prst="rect">
                <a:avLst/>
              </a:prstGeom>
              <a:blipFill rotWithShape="0">
                <a:blip r:embed="rId6"/>
                <a:stretch>
                  <a:fillRect/>
                </a:stretch>
              </a:blipFill>
            </p:spPr>
            <p:txBody>
              <a:bodyPr/>
              <a:lstStyle/>
              <a:p>
                <a:r>
                  <a:rPr lang="en-US">
                    <a:noFill/>
                  </a:rPr>
                  <a:t> </a:t>
                </a:r>
              </a:p>
            </p:txBody>
          </p:sp>
        </mc:Fallback>
      </mc:AlternateContent>
      <p:sp>
        <p:nvSpPr>
          <p:cNvPr id="27" name="TextBox 26"/>
          <p:cNvSpPr txBox="1"/>
          <p:nvPr/>
        </p:nvSpPr>
        <p:spPr>
          <a:xfrm>
            <a:off x="5227755" y="3758101"/>
            <a:ext cx="2098299" cy="369332"/>
          </a:xfrm>
          <a:prstGeom prst="rect">
            <a:avLst/>
          </a:prstGeom>
          <a:noFill/>
        </p:spPr>
        <p:txBody>
          <a:bodyPr wrap="square" rtlCol="0">
            <a:spAutoFit/>
          </a:bodyPr>
          <a:lstStyle/>
          <a:p>
            <a:r>
              <a:rPr lang="en-US" dirty="0" err="1"/>
              <a:t>df</a:t>
            </a:r>
            <a:r>
              <a:rPr lang="en-US" dirty="0"/>
              <a:t> = 24 +23 – 2 = 45</a:t>
            </a:r>
          </a:p>
        </p:txBody>
      </p:sp>
      <p:cxnSp>
        <p:nvCxnSpPr>
          <p:cNvPr id="29" name="Straight Connector 28"/>
          <p:cNvCxnSpPr/>
          <p:nvPr/>
        </p:nvCxnSpPr>
        <p:spPr>
          <a:xfrm>
            <a:off x="457200" y="5054718"/>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332579" y="495317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52400" y="4888468"/>
            <a:ext cx="261610" cy="369332"/>
          </a:xfrm>
          <a:prstGeom prst="rect">
            <a:avLst/>
          </a:prstGeom>
        </p:spPr>
        <p:txBody>
          <a:bodyPr wrap="none">
            <a:spAutoFit/>
          </a:bodyPr>
          <a:lstStyle/>
          <a:p>
            <a:r>
              <a:rPr lang="en-US" i="1" dirty="0"/>
              <a:t>t</a:t>
            </a:r>
          </a:p>
        </p:txBody>
      </p:sp>
      <p:cxnSp>
        <p:nvCxnSpPr>
          <p:cNvPr id="21" name="Straight Arrow Connector 20"/>
          <p:cNvCxnSpPr/>
          <p:nvPr/>
        </p:nvCxnSpPr>
        <p:spPr>
          <a:xfrm>
            <a:off x="738456" y="4327666"/>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83205" y="3989376"/>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283205" y="3989376"/>
                <a:ext cx="670376" cy="369332"/>
              </a:xfrm>
              <a:prstGeom prst="rect">
                <a:avLst/>
              </a:prstGeom>
              <a:blipFill rotWithShape="0">
                <a:blip r:embed="rId7"/>
                <a:stretch>
                  <a:fillRect/>
                </a:stretch>
              </a:blipFill>
            </p:spPr>
            <p:txBody>
              <a:bodyPr/>
              <a:lstStyle/>
              <a:p>
                <a:r>
                  <a:rPr lang="en-US">
                    <a:noFill/>
                  </a:rPr>
                  <a:t> </a:t>
                </a:r>
              </a:p>
            </p:txBody>
          </p:sp>
        </mc:Fallback>
      </mc:AlternateContent>
      <p:cxnSp>
        <p:nvCxnSpPr>
          <p:cNvPr id="28" name="Straight Connector 27"/>
          <p:cNvCxnSpPr/>
          <p:nvPr/>
        </p:nvCxnSpPr>
        <p:spPr>
          <a:xfrm>
            <a:off x="4322129" y="4487403"/>
            <a:ext cx="0" cy="1260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99775" y="4497566"/>
            <a:ext cx="0" cy="1146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140519" y="5161970"/>
                <a:ext cx="1930080"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m:t>
                          </m:r>
                          <m:r>
                            <a:rPr lang="en-US" b="0" i="1" smtClean="0">
                              <a:latin typeface="Cambria Math" panose="02040503050406030204" pitchFamily="18" charset="0"/>
                            </a:rPr>
                            <m:t>05</m:t>
                          </m:r>
                          <m:r>
                            <a:rPr lang="en-US" b="0" i="1" smtClean="0">
                              <a:latin typeface="Cambria Math"/>
                            </a:rPr>
                            <m:t>, </m:t>
                          </m:r>
                          <m:r>
                            <a:rPr lang="en-US" b="0" i="1" smtClean="0">
                              <a:latin typeface="Cambria Math" panose="02040503050406030204" pitchFamily="18" charset="0"/>
                            </a:rPr>
                            <m:t>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140519" y="5161970"/>
                <a:ext cx="1930080" cy="381515"/>
              </a:xfrm>
              <a:prstGeom prst="rect">
                <a:avLst/>
              </a:prstGeom>
              <a:blipFill rotWithShape="0">
                <a:blip r:embed="rId8"/>
                <a:stretch>
                  <a:fillRect/>
                </a:stretch>
              </a:blipFill>
            </p:spPr>
            <p:txBody>
              <a:bodyPr/>
              <a:lstStyle/>
              <a:p>
                <a:r>
                  <a:rPr lang="en-US">
                    <a:noFill/>
                  </a:rPr>
                  <a:t> </a:t>
                </a:r>
              </a:p>
            </p:txBody>
          </p:sp>
        </mc:Fallback>
      </mc:AlternateContent>
      <p:cxnSp>
        <p:nvCxnSpPr>
          <p:cNvPr id="34" name="Straight Connector 33"/>
          <p:cNvCxnSpPr/>
          <p:nvPr/>
        </p:nvCxnSpPr>
        <p:spPr>
          <a:xfrm>
            <a:off x="899775" y="4941332"/>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7532490" y="1808993"/>
                <a:ext cx="1553952" cy="639983"/>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35" name="TextBox 34"/>
              <p:cNvSpPr txBox="1">
                <a:spLocks noRot="1" noChangeAspect="1" noMove="1" noResize="1" noEditPoints="1" noAdjustHandles="1" noChangeArrowheads="1" noChangeShapeType="1" noTextEdit="1"/>
              </p:cNvSpPr>
              <p:nvPr/>
            </p:nvSpPr>
            <p:spPr>
              <a:xfrm>
                <a:off x="7532490" y="1808993"/>
                <a:ext cx="1553952" cy="639983"/>
              </a:xfrm>
              <a:prstGeom prst="rect">
                <a:avLst/>
              </a:prstGeom>
              <a:blipFill rotWithShape="0">
                <a:blip r:embed="rId9"/>
                <a:stretch>
                  <a:fillRect l="-2353" b="-10476"/>
                </a:stretch>
              </a:blipFill>
            </p:spPr>
            <p:txBody>
              <a:bodyPr/>
              <a:lstStyle/>
              <a:p>
                <a:r>
                  <a:rPr lang="en-US">
                    <a:noFill/>
                  </a:rPr>
                  <a:t> </a:t>
                </a:r>
              </a:p>
            </p:txBody>
          </p:sp>
        </mc:Fallback>
      </mc:AlternateContent>
      <p:pic>
        <p:nvPicPr>
          <p:cNvPr id="3" name="Picture 2"/>
          <p:cNvPicPr>
            <a:picLocks noChangeAspect="1"/>
          </p:cNvPicPr>
          <p:nvPr/>
        </p:nvPicPr>
        <p:blipFill>
          <a:blip r:embed="rId10"/>
          <a:stretch>
            <a:fillRect/>
          </a:stretch>
        </p:blipFill>
        <p:spPr>
          <a:xfrm>
            <a:off x="7832546" y="4707692"/>
            <a:ext cx="1140622" cy="730884"/>
          </a:xfrm>
          <a:prstGeom prst="rect">
            <a:avLst/>
          </a:prstGeom>
        </p:spPr>
      </p:pic>
      <p:pic>
        <p:nvPicPr>
          <p:cNvPr id="6" name="Picture 5"/>
          <p:cNvPicPr>
            <a:picLocks noChangeAspect="1"/>
          </p:cNvPicPr>
          <p:nvPr/>
        </p:nvPicPr>
        <p:blipFill>
          <a:blip r:embed="rId11"/>
          <a:stretch>
            <a:fillRect/>
          </a:stretch>
        </p:blipFill>
        <p:spPr>
          <a:xfrm>
            <a:off x="4801579" y="4685135"/>
            <a:ext cx="2871703" cy="877465"/>
          </a:xfrm>
          <a:prstGeom prst="rect">
            <a:avLst/>
          </a:prstGeom>
        </p:spPr>
      </p:pic>
      <mc:AlternateContent xmlns:mc="http://schemas.openxmlformats.org/markup-compatibility/2006" xmlns:a14="http://schemas.microsoft.com/office/drawing/2010/main">
        <mc:Choice Requires="a14">
          <p:sp>
            <p:nvSpPr>
              <p:cNvPr id="38" name="TextBox 37"/>
              <p:cNvSpPr txBox="1"/>
              <p:nvPr/>
            </p:nvSpPr>
            <p:spPr>
              <a:xfrm>
                <a:off x="35348" y="81623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a:t>
                </a:r>
                <a:r>
                  <a:rPr lang="en-US" dirty="0" err="1"/>
                  <a:t>n</a:t>
                </a:r>
                <a:r>
                  <a:rPr lang="en-US" baseline="-25000" dirty="0" err="1"/>
                  <a:t>I</a:t>
                </a:r>
                <a:r>
                  <a:rPr lang="en-US" dirty="0"/>
                  <a:t> = 24 and </a:t>
                </a:r>
                <a:r>
                  <a:rPr lang="en-US" dirty="0" err="1"/>
                  <a:t>n</a:t>
                </a:r>
                <a:r>
                  <a:rPr lang="en-US" baseline="-25000" dirty="0" err="1"/>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a:t>
                </a:r>
                <a:r>
                  <a:rPr lang="en-US" dirty="0" err="1"/>
                  <a:t>s</a:t>
                </a:r>
                <a:r>
                  <a:rPr lang="en-US" baseline="-25000" dirty="0" err="1"/>
                  <a:t>I</a:t>
                </a:r>
                <a:r>
                  <a:rPr lang="en-US" dirty="0"/>
                  <a:t> = 4.44, and </a:t>
                </a:r>
                <a:r>
                  <a:rPr lang="en-US" dirty="0" err="1"/>
                  <a:t>s</a:t>
                </a:r>
                <a:r>
                  <a:rPr lang="en-US" baseline="-25000" dirty="0" err="1"/>
                  <a:t>E</a:t>
                </a:r>
                <a:r>
                  <a:rPr lang="en-US" dirty="0"/>
                  <a:t>= 5.25 points. </a:t>
                </a:r>
              </a:p>
            </p:txBody>
          </p:sp>
        </mc:Choice>
        <mc:Fallback xmlns="">
          <p:sp>
            <p:nvSpPr>
              <p:cNvPr id="38" name="TextBox 37"/>
              <p:cNvSpPr txBox="1">
                <a:spLocks noRot="1" noChangeAspect="1" noMove="1" noResize="1" noEditPoints="1" noAdjustHandles="1" noChangeArrowheads="1" noChangeShapeType="1" noTextEdit="1"/>
              </p:cNvSpPr>
              <p:nvPr/>
            </p:nvSpPr>
            <p:spPr>
              <a:xfrm>
                <a:off x="35348" y="816234"/>
                <a:ext cx="8945939" cy="923330"/>
              </a:xfrm>
              <a:prstGeom prst="rect">
                <a:avLst/>
              </a:prstGeom>
              <a:blipFill>
                <a:blip r:embed="rId12"/>
                <a:stretch>
                  <a:fillRect l="-613" t="-3974" r="-1704" b="-9934"/>
                </a:stretch>
              </a:blipFill>
            </p:spPr>
            <p:txBody>
              <a:bodyPr/>
              <a:lstStyle/>
              <a:p>
                <a:r>
                  <a:rPr lang="en-US">
                    <a:noFill/>
                  </a:rPr>
                  <a:t> </a:t>
                </a:r>
              </a:p>
            </p:txBody>
          </p:sp>
        </mc:Fallback>
      </mc:AlternateContent>
    </p:spTree>
    <p:extLst>
      <p:ext uri="{BB962C8B-B14F-4D97-AF65-F5344CB8AC3E}">
        <p14:creationId xmlns:p14="http://schemas.microsoft.com/office/powerpoint/2010/main" val="243693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0"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0" grpId="0"/>
      <p:bldP spid="22" grpId="0"/>
      <p:bldP spid="26" grpId="0"/>
      <p:bldP spid="27" grpId="0"/>
      <p:bldP spid="32" grpId="0"/>
      <p:bldP spid="23" grpId="0"/>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31" y="228600"/>
            <a:ext cx="8945939" cy="715962"/>
          </a:xfrm>
        </p:spPr>
        <p:txBody>
          <a:bodyPr>
            <a:normAutofit fontScale="90000"/>
          </a:bodyPr>
          <a:lstStyle/>
          <a:p>
            <a:r>
              <a:rPr lang="en-US" dirty="0"/>
              <a:t>Let’s Formalize This Test Into 6 Steps!</a:t>
            </a:r>
          </a:p>
        </p:txBody>
      </p:sp>
      <p:sp>
        <p:nvSpPr>
          <p:cNvPr id="5" name="TextBox 4"/>
          <p:cNvSpPr txBox="1"/>
          <p:nvPr/>
        </p:nvSpPr>
        <p:spPr>
          <a:xfrm>
            <a:off x="0" y="1744768"/>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217714" y="2252475"/>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60426" y="4846373"/>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2853438" y="5355367"/>
                <a:ext cx="2603726" cy="9573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4.14</m:t>
                          </m:r>
                          <m:r>
                            <a:rPr lang="en-US" b="0" i="1" smtClean="0">
                              <a:latin typeface="Cambria Math"/>
                            </a:rPr>
                            <m:t>−</m:t>
                          </m:r>
                          <m:r>
                            <a:rPr lang="en-US" b="0" i="1" smtClean="0">
                              <a:latin typeface="Cambria Math" panose="02040503050406030204" pitchFamily="18" charset="0"/>
                            </a:rPr>
                            <m:t>0</m:t>
                          </m:r>
                        </m:num>
                        <m:den>
                          <m:r>
                            <a:rPr lang="en-US" b="0" i="1" smtClean="0">
                              <a:latin typeface="Cambria Math" panose="02040503050406030204" pitchFamily="18" charset="0"/>
                            </a:rPr>
                            <m:t>4.85</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3</m:t>
                                  </m:r>
                                </m:den>
                              </m:f>
                            </m:e>
                          </m:rad>
                        </m:den>
                      </m:f>
                      <m:r>
                        <a:rPr lang="en-US" b="0" i="0" smtClean="0">
                          <a:latin typeface="Cambria Math"/>
                        </a:rPr>
                        <m:t>=</m:t>
                      </m:r>
                      <m:r>
                        <a:rPr lang="en-US" b="0" i="0" smtClean="0">
                          <a:solidFill>
                            <a:srgbClr val="FF0000"/>
                          </a:solidFill>
                          <a:latin typeface="Cambria Math" panose="02040503050406030204" pitchFamily="18" charset="0"/>
                        </a:rPr>
                        <m:t>2.93</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853438" y="5355367"/>
                <a:ext cx="2603726" cy="957313"/>
              </a:xfrm>
              <a:prstGeom prst="rect">
                <a:avLst/>
              </a:prstGeom>
              <a:blipFill rotWithShape="0">
                <a:blip r:embed="rId2"/>
                <a:stretch>
                  <a:fillRect/>
                </a:stretch>
              </a:blipFill>
            </p:spPr>
            <p:txBody>
              <a:bodyPr/>
              <a:lstStyle/>
              <a:p>
                <a:r>
                  <a:rPr lang="en-US">
                    <a:noFill/>
                  </a:rPr>
                  <a:t> </a:t>
                </a:r>
              </a:p>
            </p:txBody>
          </p:sp>
        </mc:Fallback>
      </mc:AlternateContent>
      <p:cxnSp>
        <p:nvCxnSpPr>
          <p:cNvPr id="16" name="Straight Connector 15"/>
          <p:cNvCxnSpPr/>
          <p:nvPr/>
        </p:nvCxnSpPr>
        <p:spPr>
          <a:xfrm>
            <a:off x="5364367" y="4273300"/>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5167394" y="4505252"/>
                <a:ext cx="559769" cy="307777"/>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1400" smtClean="0">
                          <a:solidFill>
                            <a:srgbClr val="FF0000"/>
                          </a:solidFill>
                          <a:latin typeface="Cambria Math" panose="02040503050406030204" pitchFamily="18" charset="0"/>
                        </a:rPr>
                        <m:t>2</m:t>
                      </m:r>
                      <m:r>
                        <a:rPr lang="en-US" sz="1400" b="0" i="0" smtClean="0">
                          <a:solidFill>
                            <a:srgbClr val="FF0000"/>
                          </a:solidFill>
                          <a:latin typeface="Cambria Math" panose="02040503050406030204" pitchFamily="18" charset="0"/>
                        </a:rPr>
                        <m:t>.93</m:t>
                      </m:r>
                    </m:oMath>
                  </m:oMathPara>
                </a14:m>
                <a:endParaRPr lang="en-US" sz="1400" dirty="0">
                  <a:solidFill>
                    <a:srgbClr val="FF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5167394" y="4505252"/>
                <a:ext cx="559769" cy="307777"/>
              </a:xfrm>
              <a:prstGeom prst="rect">
                <a:avLst/>
              </a:prstGeom>
              <a:blipFill rotWithShape="0">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68279" y="5302577"/>
                <a:ext cx="268842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a:rPr>
                                <m:t>𝑥</m:t>
                              </m:r>
                              <m:r>
                                <a:rPr lang="en-US" b="0" i="1" baseline="-25000" smtClean="0">
                                  <a:latin typeface="Cambria Math" panose="02040503050406030204" pitchFamily="18" charset="0"/>
                                </a:rPr>
                                <m:t>𝐼</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a:rPr>
                                <m:t>𝑥</m:t>
                              </m:r>
                              <m:r>
                                <a:rPr lang="en-US" b="0" i="1" baseline="-25000" smtClean="0">
                                  <a:latin typeface="Cambria Math" panose="02040503050406030204" pitchFamily="18" charset="0"/>
                                </a:rPr>
                                <m:t>𝐸</m:t>
                              </m:r>
                            </m:e>
                          </m:acc>
                          <m:r>
                            <a:rPr lang="en-US" b="0" i="1" smtClean="0">
                              <a:latin typeface="Cambria Math" panose="02040503050406030204" pitchFamily="18" charset="0"/>
                            </a:rPr>
                            <m:t>)</m:t>
                          </m:r>
                          <m:r>
                            <a:rPr lang="en-US" b="0" i="1" smtClean="0">
                              <a:latin typeface="Cambria Math"/>
                            </a:rPr>
                            <m:t>−</m:t>
                          </m:r>
                          <m:r>
                            <a:rPr lang="en-US" b="0" i="1" smtClean="0">
                              <a:latin typeface="Cambria Math" panose="02040503050406030204" pitchFamily="18" charset="0"/>
                            </a:rPr>
                            <m:t>(</m:t>
                          </m:r>
                          <m:r>
                            <a:rPr lang="en-US" b="0" i="1" smtClean="0">
                              <a:latin typeface="Cambria Math"/>
                              <a:ea typeface="Cambria Math"/>
                            </a:rPr>
                            <m:t>𝜇</m:t>
                          </m:r>
                          <m:r>
                            <a:rPr lang="en-US" b="0" i="1" baseline="-25000" smtClean="0">
                              <a:latin typeface="Cambria Math" panose="02040503050406030204" pitchFamily="18" charset="0"/>
                              <a:ea typeface="Cambria Math"/>
                            </a:rPr>
                            <m:t>𝐼</m:t>
                          </m:r>
                          <m:r>
                            <a:rPr lang="en-US" b="0" i="1" smtClean="0">
                              <a:latin typeface="Cambria Math" panose="02040503050406030204" pitchFamily="18" charset="0"/>
                              <a:ea typeface="Cambria Math"/>
                            </a:rPr>
                            <m:t>−</m:t>
                          </m:r>
                          <m:r>
                            <a:rPr lang="en-US" i="1">
                              <a:latin typeface="Cambria Math"/>
                              <a:ea typeface="Cambria Math"/>
                            </a:rPr>
                            <m:t>𝜇</m:t>
                          </m:r>
                          <m:r>
                            <a:rPr lang="en-US" b="0" i="1" baseline="-25000" smtClean="0">
                              <a:latin typeface="Cambria Math" panose="02040503050406030204" pitchFamily="18" charset="0"/>
                              <a:ea typeface="Cambria Math"/>
                            </a:rPr>
                            <m:t>𝐸</m:t>
                          </m:r>
                          <m:r>
                            <a:rPr lang="en-US" b="0" i="1" smtClean="0">
                              <a:latin typeface="Cambria Math" panose="02040503050406030204" pitchFamily="18" charset="0"/>
                              <a:ea typeface="Cambria Math"/>
                            </a:rPr>
                            <m:t>)</m:t>
                          </m:r>
                        </m:num>
                        <m:den>
                          <m:r>
                            <a:rPr lang="en-US" i="1">
                              <a:latin typeface="Cambria Math"/>
                            </a:rPr>
                            <m:t>𝑠</m:t>
                          </m:r>
                          <m:r>
                            <a:rPr lang="en-US" i="1" baseline="-25000">
                              <a:latin typeface="Cambria Math" panose="02040503050406030204" pitchFamily="18" charset="0"/>
                            </a:rPr>
                            <m:t>𝑝</m:t>
                          </m:r>
                          <m:rad>
                            <m:radPr>
                              <m:degHide m:val="on"/>
                              <m:ctrlPr>
                                <a:rPr lang="en-US" i="1" baseline="-25000"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𝑛</m:t>
                                  </m:r>
                                  <m:r>
                                    <a:rPr lang="en-US" b="0" i="1" baseline="-25000" smtClean="0">
                                      <a:latin typeface="Cambria Math" panose="02040503050406030204" pitchFamily="18" charset="0"/>
                                    </a:rPr>
                                    <m:t>𝐼</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b="0" i="1" baseline="-25000" smtClean="0">
                                      <a:latin typeface="Cambria Math" panose="02040503050406030204" pitchFamily="18" charset="0"/>
                                    </a:rPr>
                                    <m:t>𝐸</m:t>
                                  </m:r>
                                </m:den>
                              </m:f>
                            </m:e>
                          </m:rad>
                        </m:den>
                      </m:f>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368279" y="5302577"/>
                <a:ext cx="2688428" cy="910377"/>
              </a:xfrm>
              <a:prstGeom prst="rect">
                <a:avLst/>
              </a:prstGeom>
              <a:blipFill rotWithShape="0">
                <a:blip r:embed="rId4"/>
                <a:stretch>
                  <a:fillRect b="-2685"/>
                </a:stretch>
              </a:blipFill>
            </p:spPr>
            <p:txBody>
              <a:bodyPr/>
              <a:lstStyle/>
              <a:p>
                <a:r>
                  <a:rPr lang="en-US">
                    <a:noFill/>
                  </a:rPr>
                  <a:t> </a:t>
                </a:r>
              </a:p>
            </p:txBody>
          </p:sp>
        </mc:Fallback>
      </mc:AlternateContent>
      <p:pic>
        <p:nvPicPr>
          <p:cNvPr id="36" name="Picture 2" descr="http://www.statisticshowto.com/wp-content/uploads/2013/09/normal-distribution-probability.jpg"/>
          <p:cNvPicPr>
            <a:picLocks noChangeAspect="1" noChangeArrowheads="1"/>
          </p:cNvPicPr>
          <p:nvPr/>
        </p:nvPicPr>
        <p:blipFill rotWithShape="1">
          <a:blip r:embed="rId5">
            <a:extLst>
              <a:ext uri="{28A0092B-C50C-407E-A947-70E740481C1C}">
                <a14:useLocalDpi xmlns:a14="http://schemas.microsoft.com/office/drawing/2010/main" val="0"/>
              </a:ext>
            </a:extLst>
          </a:blip>
          <a:srcRect l="-1" r="1584"/>
          <a:stretch/>
        </p:blipFill>
        <p:spPr bwMode="auto">
          <a:xfrm>
            <a:off x="1075507" y="2676941"/>
            <a:ext cx="4379541" cy="131081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3166437" y="3896141"/>
            <a:ext cx="379559"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38" name="TextBox 37"/>
              <p:cNvSpPr txBox="1"/>
              <p:nvPr/>
            </p:nvSpPr>
            <p:spPr>
              <a:xfrm>
                <a:off x="1193158" y="2839289"/>
                <a:ext cx="748475" cy="369332"/>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endParaRPr lang="en-US" baseline="-25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1193158" y="2839289"/>
                <a:ext cx="748475" cy="369332"/>
              </a:xfrm>
              <a:prstGeom prst="rect">
                <a:avLst/>
              </a:prstGeom>
              <a:blipFill rotWithShape="0">
                <a:blip r:embed="rId6"/>
                <a:stretch>
                  <a:fillRect t="-10000" r="-21951"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3519170" y="4505318"/>
                <a:ext cx="1747338"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995,45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3519170" y="4505318"/>
                <a:ext cx="1747338" cy="38151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765765" y="2666055"/>
                <a:ext cx="2703048"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.01 = significance level.</a:t>
                </a:r>
              </a:p>
            </p:txBody>
          </p:sp>
        </mc:Choice>
        <mc:Fallback xmlns="">
          <p:sp>
            <p:nvSpPr>
              <p:cNvPr id="40" name="TextBox 39"/>
              <p:cNvSpPr txBox="1">
                <a:spLocks noRot="1" noChangeAspect="1" noMove="1" noResize="1" noEditPoints="1" noAdjustHandles="1" noChangeArrowheads="1" noChangeShapeType="1" noTextEdit="1"/>
              </p:cNvSpPr>
              <p:nvPr/>
            </p:nvSpPr>
            <p:spPr>
              <a:xfrm>
                <a:off x="4765765" y="2666055"/>
                <a:ext cx="2703048" cy="369332"/>
              </a:xfrm>
              <a:prstGeom prst="rect">
                <a:avLst/>
              </a:prstGeom>
              <a:blipFill rotWithShape="0">
                <a:blip r:embed="rId8"/>
                <a:stretch>
                  <a:fillRect t="-8197" r="-1580" b="-24590"/>
                </a:stretch>
              </a:blipFill>
            </p:spPr>
            <p:txBody>
              <a:bodyPr/>
              <a:lstStyle/>
              <a:p>
                <a:r>
                  <a:rPr lang="en-US">
                    <a:noFill/>
                  </a:rPr>
                  <a:t> </a:t>
                </a:r>
              </a:p>
            </p:txBody>
          </p:sp>
        </mc:Fallback>
      </mc:AlternateContent>
      <p:cxnSp>
        <p:nvCxnSpPr>
          <p:cNvPr id="41" name="Straight Arrow Connector 40"/>
          <p:cNvCxnSpPr/>
          <p:nvPr/>
        </p:nvCxnSpPr>
        <p:spPr>
          <a:xfrm flipH="1">
            <a:off x="5024450" y="3667540"/>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4924230" y="3337791"/>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924230" y="3337791"/>
                <a:ext cx="670376" cy="369332"/>
              </a:xfrm>
              <a:prstGeom prst="rect">
                <a:avLst/>
              </a:prstGeom>
              <a:blipFill rotWithShape="0">
                <a:blip r:embed="rId9"/>
                <a:stretch>
                  <a:fillRect/>
                </a:stretch>
              </a:blipFill>
            </p:spPr>
            <p:txBody>
              <a:bodyPr/>
              <a:lstStyle/>
              <a:p>
                <a:r>
                  <a:rPr lang="en-US">
                    <a:noFill/>
                  </a:rPr>
                  <a:t> </a:t>
                </a:r>
              </a:p>
            </p:txBody>
          </p:sp>
        </mc:Fallback>
      </mc:AlternateContent>
      <p:sp>
        <p:nvSpPr>
          <p:cNvPr id="43" name="TextBox 42"/>
          <p:cNvSpPr txBox="1"/>
          <p:nvPr/>
        </p:nvSpPr>
        <p:spPr>
          <a:xfrm>
            <a:off x="5802520" y="3082242"/>
            <a:ext cx="2098299" cy="369332"/>
          </a:xfrm>
          <a:prstGeom prst="rect">
            <a:avLst/>
          </a:prstGeom>
          <a:noFill/>
        </p:spPr>
        <p:txBody>
          <a:bodyPr wrap="square" rtlCol="0">
            <a:spAutoFit/>
          </a:bodyPr>
          <a:lstStyle/>
          <a:p>
            <a:r>
              <a:rPr lang="en-US" dirty="0" err="1"/>
              <a:t>df</a:t>
            </a:r>
            <a:r>
              <a:rPr lang="en-US" dirty="0"/>
              <a:t> = 24 +23 – 2 = 45</a:t>
            </a:r>
          </a:p>
        </p:txBody>
      </p:sp>
      <p:cxnSp>
        <p:nvCxnSpPr>
          <p:cNvPr id="44" name="Straight Connector 43"/>
          <p:cNvCxnSpPr/>
          <p:nvPr/>
        </p:nvCxnSpPr>
        <p:spPr>
          <a:xfrm flipV="1">
            <a:off x="1058458" y="4367014"/>
            <a:ext cx="4485786" cy="11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997104" y="4277318"/>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27165" y="4212609"/>
            <a:ext cx="261610" cy="369332"/>
          </a:xfrm>
          <a:prstGeom prst="rect">
            <a:avLst/>
          </a:prstGeom>
        </p:spPr>
        <p:txBody>
          <a:bodyPr wrap="none">
            <a:spAutoFit/>
          </a:bodyPr>
          <a:lstStyle/>
          <a:p>
            <a:r>
              <a:rPr lang="en-US" i="1" dirty="0"/>
              <a:t>t</a:t>
            </a:r>
          </a:p>
        </p:txBody>
      </p:sp>
      <p:cxnSp>
        <p:nvCxnSpPr>
          <p:cNvPr id="47" name="Straight Arrow Connector 46"/>
          <p:cNvCxnSpPr/>
          <p:nvPr/>
        </p:nvCxnSpPr>
        <p:spPr>
          <a:xfrm>
            <a:off x="1313221" y="3651807"/>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857970" y="3313517"/>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857970" y="3313517"/>
                <a:ext cx="670376" cy="369332"/>
              </a:xfrm>
              <a:prstGeom prst="rect">
                <a:avLst/>
              </a:prstGeom>
              <a:blipFill rotWithShape="0">
                <a:blip r:embed="rId10"/>
                <a:stretch>
                  <a:fillRect/>
                </a:stretch>
              </a:blipFill>
            </p:spPr>
            <p:txBody>
              <a:bodyPr/>
              <a:lstStyle/>
              <a:p>
                <a:r>
                  <a:rPr lang="en-US">
                    <a:noFill/>
                  </a:rPr>
                  <a:t> </a:t>
                </a:r>
              </a:p>
            </p:txBody>
          </p:sp>
        </mc:Fallback>
      </mc:AlternateContent>
      <p:cxnSp>
        <p:nvCxnSpPr>
          <p:cNvPr id="49" name="Straight Connector 48"/>
          <p:cNvCxnSpPr/>
          <p:nvPr/>
        </p:nvCxnSpPr>
        <p:spPr>
          <a:xfrm>
            <a:off x="4985719" y="3806319"/>
            <a:ext cx="0" cy="1260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474540" y="3821707"/>
            <a:ext cx="0" cy="1146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708090" y="4511770"/>
                <a:ext cx="1930080"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m:t>
                          </m:r>
                          <m:r>
                            <a:rPr lang="en-US" b="0" i="1" smtClean="0">
                              <a:latin typeface="Cambria Math" panose="02040503050406030204" pitchFamily="18" charset="0"/>
                            </a:rPr>
                            <m:t>05</m:t>
                          </m:r>
                          <m:r>
                            <a:rPr lang="en-US" b="0" i="1" smtClean="0">
                              <a:latin typeface="Cambria Math"/>
                            </a:rPr>
                            <m:t>, </m:t>
                          </m:r>
                          <m:r>
                            <a:rPr lang="en-US" b="0" i="1" smtClean="0">
                              <a:latin typeface="Cambria Math" panose="02040503050406030204" pitchFamily="18" charset="0"/>
                            </a:rPr>
                            <m:t>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708090" y="4511770"/>
                <a:ext cx="1930080" cy="381515"/>
              </a:xfrm>
              <a:prstGeom prst="rect">
                <a:avLst/>
              </a:prstGeom>
              <a:blipFill rotWithShape="0">
                <a:blip r:embed="rId11"/>
                <a:stretch>
                  <a:fillRect/>
                </a:stretch>
              </a:blipFill>
            </p:spPr>
            <p:txBody>
              <a:bodyPr/>
              <a:lstStyle/>
              <a:p>
                <a:r>
                  <a:rPr lang="en-US">
                    <a:noFill/>
                  </a:rPr>
                  <a:t> </a:t>
                </a:r>
              </a:p>
            </p:txBody>
          </p:sp>
        </mc:Fallback>
      </mc:AlternateContent>
      <p:cxnSp>
        <p:nvCxnSpPr>
          <p:cNvPr id="52" name="Straight Connector 51"/>
          <p:cNvCxnSpPr/>
          <p:nvPr/>
        </p:nvCxnSpPr>
        <p:spPr>
          <a:xfrm>
            <a:off x="1474540" y="4265473"/>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p:cNvSpPr txBox="1"/>
              <p:nvPr/>
            </p:nvSpPr>
            <p:spPr>
              <a:xfrm>
                <a:off x="91932" y="809025"/>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a:t>
                </a:r>
                <a:r>
                  <a:rPr lang="en-US" dirty="0" err="1"/>
                  <a:t>n</a:t>
                </a:r>
                <a:r>
                  <a:rPr lang="en-US" baseline="-25000" dirty="0" err="1"/>
                  <a:t>I</a:t>
                </a:r>
                <a:r>
                  <a:rPr lang="en-US" dirty="0"/>
                  <a:t> = 24 and </a:t>
                </a:r>
                <a:r>
                  <a:rPr lang="en-US" dirty="0" err="1"/>
                  <a:t>n</a:t>
                </a:r>
                <a:r>
                  <a:rPr lang="en-US" baseline="-25000" dirty="0" err="1"/>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a:t>
                </a:r>
                <a:r>
                  <a:rPr lang="en-US" dirty="0" err="1"/>
                  <a:t>s</a:t>
                </a:r>
                <a:r>
                  <a:rPr lang="en-US" baseline="-25000" dirty="0" err="1"/>
                  <a:t>I</a:t>
                </a:r>
                <a:r>
                  <a:rPr lang="en-US" dirty="0"/>
                  <a:t> = 4.44, and </a:t>
                </a:r>
                <a:r>
                  <a:rPr lang="en-US" dirty="0" err="1"/>
                  <a:t>s</a:t>
                </a:r>
                <a:r>
                  <a:rPr lang="en-US" baseline="-25000" dirty="0" err="1"/>
                  <a:t>E</a:t>
                </a:r>
                <a:r>
                  <a:rPr lang="en-US" dirty="0"/>
                  <a:t>= 5.25 points. </a:t>
                </a:r>
              </a:p>
            </p:txBody>
          </p:sp>
        </mc:Choice>
        <mc:Fallback xmlns="">
          <p:sp>
            <p:nvSpPr>
              <p:cNvPr id="53" name="TextBox 52"/>
              <p:cNvSpPr txBox="1">
                <a:spLocks noRot="1" noChangeAspect="1" noMove="1" noResize="1" noEditPoints="1" noAdjustHandles="1" noChangeArrowheads="1" noChangeShapeType="1" noTextEdit="1"/>
              </p:cNvSpPr>
              <p:nvPr/>
            </p:nvSpPr>
            <p:spPr>
              <a:xfrm>
                <a:off x="91932" y="809025"/>
                <a:ext cx="8945939" cy="923330"/>
              </a:xfrm>
              <a:prstGeom prst="rect">
                <a:avLst/>
              </a:prstGeom>
              <a:blipFill>
                <a:blip r:embed="rId12"/>
                <a:stretch>
                  <a:fillRect l="-545" t="-3974" r="-1703"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7532490" y="1808993"/>
                <a:ext cx="1553952" cy="639983"/>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54" name="TextBox 53"/>
              <p:cNvSpPr txBox="1">
                <a:spLocks noRot="1" noChangeAspect="1" noMove="1" noResize="1" noEditPoints="1" noAdjustHandles="1" noChangeArrowheads="1" noChangeShapeType="1" noTextEdit="1"/>
              </p:cNvSpPr>
              <p:nvPr/>
            </p:nvSpPr>
            <p:spPr>
              <a:xfrm>
                <a:off x="7532490" y="1808993"/>
                <a:ext cx="1553952" cy="639983"/>
              </a:xfrm>
              <a:prstGeom prst="rect">
                <a:avLst/>
              </a:prstGeom>
              <a:blipFill rotWithShape="0">
                <a:blip r:embed="rId13"/>
                <a:stretch>
                  <a:fillRect l="-2353" b="-1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6130079" y="5244830"/>
                <a:ext cx="2461315" cy="1061444"/>
              </a:xfrm>
              <a:prstGeom prst="rect">
                <a:avLst/>
              </a:prstGeom>
              <a:ln w="19050">
                <a:solidFill>
                  <a:srgbClr val="00B0F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a:rPr>
                                <m:t>𝑥</m:t>
                              </m:r>
                              <m:r>
                                <a:rPr lang="en-US" b="0" i="1" baseline="-25000" smtClean="0">
                                  <a:latin typeface="Cambria Math" panose="02040503050406030204" pitchFamily="18" charset="0"/>
                                </a:rPr>
                                <m:t>𝐼</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a:rPr>
                                <m:t>𝑥</m:t>
                              </m:r>
                              <m:r>
                                <a:rPr lang="en-US" b="0" i="1" baseline="-25000" smtClean="0">
                                  <a:latin typeface="Cambria Math" panose="02040503050406030204" pitchFamily="18" charset="0"/>
                                </a:rPr>
                                <m:t>𝐸</m:t>
                              </m:r>
                            </m:e>
                          </m:acc>
                          <m:r>
                            <a:rPr lang="en-US" b="0" i="1" smtClean="0">
                              <a:latin typeface="Cambria Math" panose="02040503050406030204" pitchFamily="18" charset="0"/>
                            </a:rPr>
                            <m:t>)</m:t>
                          </m:r>
                          <m:r>
                            <a:rPr lang="en-US" b="0" i="1" smtClean="0">
                              <a:latin typeface="Cambria Math"/>
                            </a:rPr>
                            <m:t> </m:t>
                          </m:r>
                        </m:num>
                        <m:den>
                          <m:r>
                            <a:rPr lang="en-US" i="1">
                              <a:latin typeface="Cambria Math"/>
                            </a:rPr>
                            <m:t>𝑠</m:t>
                          </m:r>
                          <m:r>
                            <a:rPr lang="en-US" i="1" baseline="-25000">
                              <a:latin typeface="Cambria Math" panose="02040503050406030204" pitchFamily="18" charset="0"/>
                            </a:rPr>
                            <m:t>𝑝</m:t>
                          </m:r>
                          <m:rad>
                            <m:radPr>
                              <m:degHide m:val="on"/>
                              <m:ctrlPr>
                                <a:rPr lang="en-US" i="1" baseline="-25000"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𝑛</m:t>
                                  </m:r>
                                  <m:r>
                                    <a:rPr lang="en-US" b="0" i="1" baseline="-25000" smtClean="0">
                                      <a:latin typeface="Cambria Math" panose="02040503050406030204" pitchFamily="18" charset="0"/>
                                    </a:rPr>
                                    <m:t>𝐼</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b="0" i="1" baseline="-25000" smtClean="0">
                                      <a:latin typeface="Cambria Math" panose="02040503050406030204" pitchFamily="18" charset="0"/>
                                    </a:rPr>
                                    <m:t>𝐸</m:t>
                                  </m:r>
                                </m:den>
                              </m:f>
                            </m:e>
                          </m:rad>
                        </m:den>
                      </m:f>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2.93</m:t>
                      </m:r>
                    </m:oMath>
                  </m:oMathPara>
                </a14:m>
                <a:endParaRPr lang="en-US" dirty="0"/>
              </a:p>
              <a:p>
                <a:endParaRPr lang="en-US" sz="1000" dirty="0"/>
              </a:p>
            </p:txBody>
          </p:sp>
        </mc:Choice>
        <mc:Fallback xmlns="">
          <p:sp>
            <p:nvSpPr>
              <p:cNvPr id="57" name="Rectangle 56"/>
              <p:cNvSpPr>
                <a:spLocks noRot="1" noChangeAspect="1" noMove="1" noResize="1" noEditPoints="1" noAdjustHandles="1" noChangeArrowheads="1" noChangeShapeType="1" noTextEdit="1"/>
              </p:cNvSpPr>
              <p:nvPr/>
            </p:nvSpPr>
            <p:spPr>
              <a:xfrm>
                <a:off x="6130079" y="5244830"/>
                <a:ext cx="2461315" cy="1061444"/>
              </a:xfrm>
              <a:prstGeom prst="rect">
                <a:avLst/>
              </a:prstGeom>
              <a:blipFill rotWithShape="0">
                <a:blip r:embed="rId14"/>
                <a:stretch>
                  <a:fillRect/>
                </a:stretch>
              </a:blipFill>
              <a:ln w="19050">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0D3E9CC-8C8B-4BC7-9574-1744B3FCEA23}"/>
                  </a:ext>
                </a:extLst>
              </p:cNvPr>
              <p:cNvSpPr txBox="1"/>
              <p:nvPr/>
            </p:nvSpPr>
            <p:spPr>
              <a:xfrm>
                <a:off x="4114800" y="2971800"/>
                <a:ext cx="504818"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00D3E9CC-8C8B-4BC7-9574-1744B3FCEA23}"/>
                  </a:ext>
                </a:extLst>
              </p:cNvPr>
              <p:cNvSpPr txBox="1">
                <a:spLocks noRot="1" noChangeAspect="1" noMove="1" noResize="1" noEditPoints="1" noAdjustHandles="1" noChangeArrowheads="1" noChangeShapeType="1" noTextEdit="1"/>
              </p:cNvSpPr>
              <p:nvPr/>
            </p:nvSpPr>
            <p:spPr>
              <a:xfrm>
                <a:off x="4114800" y="2971800"/>
                <a:ext cx="504818" cy="298415"/>
              </a:xfrm>
              <a:prstGeom prst="rect">
                <a:avLst/>
              </a:prstGeom>
              <a:blipFill>
                <a:blip r:embed="rId15"/>
                <a:stretch>
                  <a:fillRect l="-6024" r="-3614" b="-20833"/>
                </a:stretch>
              </a:blipFill>
            </p:spPr>
            <p:txBody>
              <a:bodyPr/>
              <a:lstStyle/>
              <a:p>
                <a:r>
                  <a:rPr lang="en-US">
                    <a:noFill/>
                  </a:rPr>
                  <a:t> </a:t>
                </a:r>
              </a:p>
            </p:txBody>
          </p:sp>
        </mc:Fallback>
      </mc:AlternateContent>
    </p:spTree>
    <p:extLst>
      <p:ext uri="{BB962C8B-B14F-4D97-AF65-F5344CB8AC3E}">
        <p14:creationId xmlns:p14="http://schemas.microsoft.com/office/powerpoint/2010/main" val="365468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P spid="5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1" y="248709"/>
            <a:ext cx="9019089"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73151" y="596100"/>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a:t>
                </a:r>
                <a:r>
                  <a:rPr lang="en-US" dirty="0" err="1"/>
                  <a:t>n</a:t>
                </a:r>
                <a:r>
                  <a:rPr lang="en-US" baseline="-25000" dirty="0" err="1"/>
                  <a:t>I</a:t>
                </a:r>
                <a:r>
                  <a:rPr lang="en-US" dirty="0"/>
                  <a:t> = 24 and </a:t>
                </a:r>
                <a:r>
                  <a:rPr lang="en-US" dirty="0" err="1"/>
                  <a:t>n</a:t>
                </a:r>
                <a:r>
                  <a:rPr lang="en-US" baseline="-25000" dirty="0" err="1"/>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a:t>
                </a:r>
                <a:r>
                  <a:rPr lang="en-US" dirty="0" err="1"/>
                  <a:t>s</a:t>
                </a:r>
                <a:r>
                  <a:rPr lang="en-US" baseline="-25000" dirty="0" err="1"/>
                  <a:t>I</a:t>
                </a:r>
                <a:r>
                  <a:rPr lang="en-US" dirty="0"/>
                  <a:t> = 4.44, and </a:t>
                </a:r>
                <a:r>
                  <a:rPr lang="en-US" dirty="0" err="1"/>
                  <a:t>s</a:t>
                </a:r>
                <a:r>
                  <a:rPr lang="en-US" baseline="-25000" dirty="0" err="1"/>
                  <a:t>E</a:t>
                </a:r>
                <a:r>
                  <a:rPr lang="en-US" dirty="0"/>
                  <a:t>= 5.25 points. </a:t>
                </a:r>
              </a:p>
            </p:txBody>
          </p:sp>
        </mc:Choice>
        <mc:Fallback xmlns="">
          <p:sp>
            <p:nvSpPr>
              <p:cNvPr id="4" name="TextBox 3"/>
              <p:cNvSpPr txBox="1">
                <a:spLocks noRot="1" noChangeAspect="1" noMove="1" noResize="1" noEditPoints="1" noAdjustHandles="1" noChangeArrowheads="1" noChangeShapeType="1" noTextEdit="1"/>
              </p:cNvSpPr>
              <p:nvPr/>
            </p:nvSpPr>
            <p:spPr>
              <a:xfrm>
                <a:off x="73151" y="596100"/>
                <a:ext cx="8945939" cy="923330"/>
              </a:xfrm>
              <a:prstGeom prst="rect">
                <a:avLst/>
              </a:prstGeom>
              <a:blipFill>
                <a:blip r:embed="rId2"/>
                <a:stretch>
                  <a:fillRect l="-545" t="-3974" r="-1703" b="-9934"/>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95943" y="4221541"/>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95943" y="4756252"/>
            <a:ext cx="8779606" cy="1569660"/>
          </a:xfrm>
          <a:prstGeom prst="rect">
            <a:avLst/>
          </a:prstGeom>
          <a:noFill/>
        </p:spPr>
        <p:txBody>
          <a:bodyPr wrap="square" rtlCol="0">
            <a:spAutoFit/>
          </a:bodyPr>
          <a:lstStyle/>
          <a:p>
            <a:r>
              <a:rPr lang="en-US" sz="2400" dirty="0"/>
              <a:t>Step 4: Find the p-value: </a:t>
            </a:r>
            <a:r>
              <a:rPr lang="en-US" sz="2400" i="1" dirty="0"/>
              <a:t>The probability of observing by random chance something </a:t>
            </a:r>
            <a:r>
              <a:rPr lang="en-US" sz="2400" i="1" u="sng" dirty="0"/>
              <a:t>as extreme or more extreme </a:t>
            </a:r>
            <a:r>
              <a:rPr lang="en-US" sz="2400" i="1" dirty="0"/>
              <a:t>than what was observed under the assumption that the null hypothesis is true.  </a:t>
            </a:r>
            <a:r>
              <a:rPr lang="en-US" sz="2400" dirty="0"/>
              <a:t>(Usually found with software.)  The </a:t>
            </a:r>
            <a:r>
              <a:rPr lang="en-US" sz="2400" dirty="0">
                <a:solidFill>
                  <a:srgbClr val="FF0000"/>
                </a:solidFill>
              </a:rPr>
              <a:t>red</a:t>
            </a:r>
            <a:r>
              <a:rPr lang="en-US" sz="2400" dirty="0"/>
              <a:t> shaded regions above. </a:t>
            </a:r>
            <a:r>
              <a:rPr lang="en-US" sz="2400" b="1" dirty="0">
                <a:solidFill>
                  <a:srgbClr val="FF0000"/>
                </a:solidFill>
              </a:rPr>
              <a:t>0.0054</a:t>
            </a:r>
          </a:p>
        </p:txBody>
      </p:sp>
      <mc:AlternateContent xmlns:mc="http://schemas.openxmlformats.org/markup-compatibility/2006" xmlns:a14="http://schemas.microsoft.com/office/drawing/2010/main">
        <mc:Choice Requires="a14">
          <p:sp>
            <p:nvSpPr>
              <p:cNvPr id="12" name="TextBox 11"/>
              <p:cNvSpPr txBox="1"/>
              <p:nvPr/>
            </p:nvSpPr>
            <p:spPr>
              <a:xfrm>
                <a:off x="7465138" y="1360502"/>
                <a:ext cx="1553952" cy="639983"/>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2" name="TextBox 11"/>
              <p:cNvSpPr txBox="1">
                <a:spLocks noRot="1" noChangeAspect="1" noMove="1" noResize="1" noEditPoints="1" noAdjustHandles="1" noChangeArrowheads="1" noChangeShapeType="1" noTextEdit="1"/>
              </p:cNvSpPr>
              <p:nvPr/>
            </p:nvSpPr>
            <p:spPr>
              <a:xfrm>
                <a:off x="7465138" y="1360502"/>
                <a:ext cx="1553952" cy="639983"/>
              </a:xfrm>
              <a:prstGeom prst="rect">
                <a:avLst/>
              </a:prstGeom>
              <a:blipFill>
                <a:blip r:embed="rId3"/>
                <a:stretch>
                  <a:fillRect l="-2353" b="-10476"/>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752299" y="2270059"/>
            <a:ext cx="5857847" cy="1958207"/>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7096150" y="4033078"/>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096150" y="4033078"/>
                <a:ext cx="1654171" cy="625492"/>
              </a:xfrm>
              <a:prstGeom prst="rect">
                <a:avLst/>
              </a:prstGeom>
              <a:blipFill rotWithShape="0">
                <a:blip r:embed="rId5"/>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63165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297785"/>
            <a:ext cx="8838835" cy="457200"/>
          </a:xfrm>
        </p:spPr>
        <p:txBody>
          <a:bodyPr>
            <a:normAutofit fontScale="90000"/>
          </a:bodyPr>
          <a:lstStyle/>
          <a:p>
            <a:r>
              <a:rPr lang="en-US" dirty="0"/>
              <a:t>Let’s Formalize This Test Into 6 Steps!</a:t>
            </a:r>
          </a:p>
        </p:txBody>
      </p:sp>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72006" y="4607843"/>
            <a:ext cx="8779606" cy="461665"/>
          </a:xfrm>
          <a:prstGeom prst="rect">
            <a:avLst/>
          </a:prstGeom>
          <a:noFill/>
        </p:spPr>
        <p:txBody>
          <a:bodyPr wrap="square" rtlCol="0">
            <a:spAutoFit/>
          </a:bodyPr>
          <a:lstStyle/>
          <a:p>
            <a:r>
              <a:rPr lang="en-US" sz="2400" dirty="0"/>
              <a:t>Step 4: Find the p-value: P-value 0.0054&lt; 0.01</a:t>
            </a:r>
          </a:p>
        </p:txBody>
      </p:sp>
      <mc:AlternateContent xmlns:mc="http://schemas.openxmlformats.org/markup-compatibility/2006" xmlns:a14="http://schemas.microsoft.com/office/drawing/2010/main">
        <mc:Choice Requires="a14">
          <p:sp>
            <p:nvSpPr>
              <p:cNvPr id="12" name="TextBox 11"/>
              <p:cNvSpPr txBox="1"/>
              <p:nvPr/>
            </p:nvSpPr>
            <p:spPr>
              <a:xfrm>
                <a:off x="176795" y="5153142"/>
                <a:ext cx="8779606" cy="1200329"/>
              </a:xfrm>
              <a:prstGeom prst="rect">
                <a:avLst/>
              </a:prstGeom>
              <a:noFill/>
            </p:spPr>
            <p:txBody>
              <a:bodyPr wrap="square" rtlCol="0">
                <a:spAutoFit/>
              </a:bodyPr>
              <a:lstStyle/>
              <a:p>
                <a:r>
                  <a:rPr lang="en-US" sz="2400" dirty="0"/>
                  <a:t>Step 5: Key!  The sample mean we found is very unusual under the assumption that the group means are equal (</a:t>
                </a:r>
                <a14:m>
                  <m:oMath xmlns:m="http://schemas.openxmlformats.org/officeDocument/2006/math">
                    <m:r>
                      <a:rPr lang="en-US" sz="2400" i="1">
                        <a:latin typeface="Cambria Math"/>
                      </a:rPr>
                      <m:t>µ</m:t>
                    </m:r>
                    <m:r>
                      <a:rPr lang="en-US" sz="2400" i="1" baseline="-25000">
                        <a:latin typeface="Cambria Math" panose="02040503050406030204" pitchFamily="18" charset="0"/>
                      </a:rPr>
                      <m:t>𝐼</m:t>
                    </m:r>
                    <m:r>
                      <a:rPr lang="en-US" sz="2400" i="1">
                        <a:latin typeface="Cambria Math" panose="02040503050406030204" pitchFamily="18" charset="0"/>
                      </a:rPr>
                      <m:t>−</m:t>
                    </m:r>
                    <m:r>
                      <a:rPr lang="en-US" sz="2400" i="1">
                        <a:latin typeface="Cambria Math"/>
                      </a:rPr>
                      <m:t>µ</m:t>
                    </m:r>
                    <m:r>
                      <a:rPr lang="en-US" sz="2400" i="1" baseline="-25000">
                        <a:latin typeface="Cambria Math" panose="02040503050406030204" pitchFamily="18" charset="0"/>
                      </a:rPr>
                      <m:t>𝐸</m:t>
                    </m:r>
                  </m:oMath>
                </a14:m>
                <a:r>
                  <a:rPr lang="en-US" sz="2400" dirty="0"/>
                  <a:t>=0).  So, we Reject this assumption.  That is, we REJECT Ho.  </a:t>
                </a:r>
              </a:p>
            </p:txBody>
          </p:sp>
        </mc:Choice>
        <mc:Fallback xmlns="">
          <p:sp>
            <p:nvSpPr>
              <p:cNvPr id="12" name="TextBox 11"/>
              <p:cNvSpPr txBox="1">
                <a:spLocks noRot="1" noChangeAspect="1" noMove="1" noResize="1" noEditPoints="1" noAdjustHandles="1" noChangeArrowheads="1" noChangeShapeType="1" noTextEdit="1"/>
              </p:cNvSpPr>
              <p:nvPr/>
            </p:nvSpPr>
            <p:spPr>
              <a:xfrm>
                <a:off x="176795" y="5153142"/>
                <a:ext cx="8779606" cy="1200329"/>
              </a:xfrm>
              <a:prstGeom prst="rect">
                <a:avLst/>
              </a:prstGeom>
              <a:blipFill>
                <a:blip r:embed="rId2"/>
                <a:stretch>
                  <a:fillRect l="-1042"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465139" y="1351293"/>
                <a:ext cx="1553952" cy="639983"/>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3" name="TextBox 12"/>
              <p:cNvSpPr txBox="1">
                <a:spLocks noRot="1" noChangeAspect="1" noMove="1" noResize="1" noEditPoints="1" noAdjustHandles="1" noChangeArrowheads="1" noChangeShapeType="1" noTextEdit="1"/>
              </p:cNvSpPr>
              <p:nvPr/>
            </p:nvSpPr>
            <p:spPr>
              <a:xfrm>
                <a:off x="7465139" y="1351293"/>
                <a:ext cx="1553952" cy="639983"/>
              </a:xfrm>
              <a:prstGeom prst="rect">
                <a:avLst/>
              </a:prstGeom>
              <a:blipFill>
                <a:blip r:embed="rId3"/>
                <a:stretch>
                  <a:fillRect l="-2353" b="-10476"/>
                </a:stretch>
              </a:blipFill>
            </p:spPr>
            <p:txBody>
              <a:bodyPr/>
              <a:lstStyle/>
              <a:p>
                <a:r>
                  <a:rPr lang="en-US">
                    <a:noFill/>
                  </a:rPr>
                  <a:t> </a:t>
                </a:r>
              </a:p>
            </p:txBody>
          </p:sp>
        </mc:Fallback>
      </mc:AlternateContent>
      <p:pic>
        <p:nvPicPr>
          <p:cNvPr id="14" name="Picture 13"/>
          <p:cNvPicPr>
            <a:picLocks noChangeAspect="1"/>
          </p:cNvPicPr>
          <p:nvPr/>
        </p:nvPicPr>
        <p:blipFill>
          <a:blip r:embed="rId4"/>
          <a:stretch>
            <a:fillRect/>
          </a:stretch>
        </p:blipFill>
        <p:spPr>
          <a:xfrm>
            <a:off x="1042998" y="2225310"/>
            <a:ext cx="4880624" cy="1631533"/>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7143176" y="3663577"/>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143176" y="3663577"/>
                <a:ext cx="1654171" cy="625492"/>
              </a:xfrm>
              <a:prstGeom prst="rect">
                <a:avLst/>
              </a:prstGeom>
              <a:blipFill rotWithShape="0">
                <a:blip r:embed="rId5"/>
                <a:stretch>
                  <a:fillRect b="-6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8839" y="59495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a:t>
                </a:r>
                <a:r>
                  <a:rPr lang="en-US" dirty="0" err="1"/>
                  <a:t>n</a:t>
                </a:r>
                <a:r>
                  <a:rPr lang="en-US" baseline="-25000" dirty="0" err="1"/>
                  <a:t>I</a:t>
                </a:r>
                <a:r>
                  <a:rPr lang="en-US" dirty="0"/>
                  <a:t> = 24 and </a:t>
                </a:r>
                <a:r>
                  <a:rPr lang="en-US" dirty="0" err="1"/>
                  <a:t>n</a:t>
                </a:r>
                <a:r>
                  <a:rPr lang="en-US" baseline="-25000" dirty="0" err="1"/>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a:t>
                </a:r>
                <a:r>
                  <a:rPr lang="en-US" dirty="0" err="1"/>
                  <a:t>s</a:t>
                </a:r>
                <a:r>
                  <a:rPr lang="en-US" baseline="-25000" dirty="0" err="1"/>
                  <a:t>I</a:t>
                </a:r>
                <a:r>
                  <a:rPr lang="en-US" dirty="0"/>
                  <a:t> = 4.44, and </a:t>
                </a:r>
                <a:r>
                  <a:rPr lang="en-US" dirty="0" err="1"/>
                  <a:t>s</a:t>
                </a:r>
                <a:r>
                  <a:rPr lang="en-US" baseline="-25000" dirty="0" err="1"/>
                  <a:t>E</a:t>
                </a:r>
                <a:r>
                  <a:rPr lang="en-US" dirty="0"/>
                  <a:t>= 5.25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88839" y="594954"/>
                <a:ext cx="8945939" cy="923330"/>
              </a:xfrm>
              <a:prstGeom prst="rect">
                <a:avLst/>
              </a:prstGeom>
              <a:blipFill>
                <a:blip r:embed="rId6"/>
                <a:stretch>
                  <a:fillRect l="-613" t="-3974" r="-1704" b="-9934"/>
                </a:stretch>
              </a:blipFill>
            </p:spPr>
            <p:txBody>
              <a:bodyPr/>
              <a:lstStyle/>
              <a:p>
                <a:r>
                  <a:rPr lang="en-US">
                    <a:noFill/>
                  </a:rPr>
                  <a:t> </a:t>
                </a:r>
              </a:p>
            </p:txBody>
          </p:sp>
        </mc:Fallback>
      </mc:AlternateContent>
    </p:spTree>
    <p:extLst>
      <p:ext uri="{BB962C8B-B14F-4D97-AF65-F5344CB8AC3E}">
        <p14:creationId xmlns:p14="http://schemas.microsoft.com/office/powerpoint/2010/main" val="186281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37" y="290020"/>
            <a:ext cx="8945939" cy="457200"/>
          </a:xfrm>
        </p:spPr>
        <p:txBody>
          <a:bodyPr>
            <a:normAutofit fontScale="90000"/>
          </a:bodyPr>
          <a:lstStyle/>
          <a:p>
            <a:r>
              <a:rPr lang="en-US" dirty="0"/>
              <a:t>Let’s Formalize This Test Into 6 Steps!</a:t>
            </a:r>
          </a:p>
        </p:txBody>
      </p:sp>
      <p:sp>
        <p:nvSpPr>
          <p:cNvPr id="5" name="TextBox 4"/>
          <p:cNvSpPr txBox="1"/>
          <p:nvPr/>
        </p:nvSpPr>
        <p:spPr>
          <a:xfrm>
            <a:off x="-687013" y="1259468"/>
            <a:ext cx="7761515" cy="461665"/>
          </a:xfrm>
          <a:prstGeom prst="rect">
            <a:avLst/>
          </a:prstGeom>
          <a:noFill/>
        </p:spPr>
        <p:txBody>
          <a:bodyPr wrap="square" rtlCol="0">
            <a:spAutoFit/>
          </a:bodyPr>
          <a:lstStyle/>
          <a:p>
            <a:pPr algn="ctr"/>
            <a:r>
              <a:rPr lang="en-US" dirty="0"/>
              <a:t>Step 1: Identify the null (Ho) and alternative (Ha) hypothesis.</a:t>
            </a:r>
            <a:r>
              <a:rPr lang="en-US" sz="2400" dirty="0"/>
              <a:t> </a:t>
            </a:r>
          </a:p>
        </p:txBody>
      </p:sp>
      <p:sp>
        <p:nvSpPr>
          <p:cNvPr id="10" name="TextBox 9"/>
          <p:cNvSpPr txBox="1"/>
          <p:nvPr/>
        </p:nvSpPr>
        <p:spPr>
          <a:xfrm>
            <a:off x="262045" y="1731877"/>
            <a:ext cx="8823148" cy="369332"/>
          </a:xfrm>
          <a:prstGeom prst="rect">
            <a:avLst/>
          </a:prstGeom>
          <a:noFill/>
        </p:spPr>
        <p:txBody>
          <a:bodyPr wrap="square" rtlCol="0">
            <a:spAutoFit/>
          </a:bodyPr>
          <a:lstStyle/>
          <a:p>
            <a:r>
              <a:rPr lang="en-US" dirty="0"/>
              <a:t>Step 2: Draw and Shade and Find the Critical Value.</a:t>
            </a:r>
          </a:p>
        </p:txBody>
      </p:sp>
      <p:sp>
        <p:nvSpPr>
          <p:cNvPr id="21" name="TextBox 20"/>
          <p:cNvSpPr txBox="1"/>
          <p:nvPr/>
        </p:nvSpPr>
        <p:spPr>
          <a:xfrm>
            <a:off x="262045" y="3638869"/>
            <a:ext cx="8823148" cy="369332"/>
          </a:xfrm>
          <a:prstGeom prst="rect">
            <a:avLst/>
          </a:prstGeom>
          <a:noFill/>
        </p:spPr>
        <p:txBody>
          <a:bodyPr wrap="square" rtlCol="0">
            <a:spAutoFit/>
          </a:bodyPr>
          <a:lstStyle/>
          <a:p>
            <a:r>
              <a:rPr lang="en-US" dirty="0"/>
              <a:t>Step 3: Find the test statistic. (The t value for the data.)</a:t>
            </a:r>
          </a:p>
        </p:txBody>
      </p:sp>
      <p:sp>
        <p:nvSpPr>
          <p:cNvPr id="15" name="TextBox 14"/>
          <p:cNvSpPr txBox="1"/>
          <p:nvPr/>
        </p:nvSpPr>
        <p:spPr>
          <a:xfrm>
            <a:off x="261519" y="3978471"/>
            <a:ext cx="8779606" cy="369332"/>
          </a:xfrm>
          <a:prstGeom prst="rect">
            <a:avLst/>
          </a:prstGeom>
          <a:noFill/>
        </p:spPr>
        <p:txBody>
          <a:bodyPr wrap="square" rtlCol="0">
            <a:spAutoFit/>
          </a:bodyPr>
          <a:lstStyle/>
          <a:p>
            <a:r>
              <a:rPr lang="en-US" dirty="0"/>
              <a:t>Step 4: Find the p-value: P-value 0.0054&lt; .01</a:t>
            </a:r>
          </a:p>
        </p:txBody>
      </p:sp>
      <p:sp>
        <p:nvSpPr>
          <p:cNvPr id="12" name="TextBox 11"/>
          <p:cNvSpPr txBox="1"/>
          <p:nvPr/>
        </p:nvSpPr>
        <p:spPr>
          <a:xfrm>
            <a:off x="255470" y="4295938"/>
            <a:ext cx="8779606" cy="369332"/>
          </a:xfrm>
          <a:prstGeom prst="rect">
            <a:avLst/>
          </a:prstGeom>
          <a:noFill/>
        </p:spPr>
        <p:txBody>
          <a:bodyPr wrap="square" rtlCol="0">
            <a:spAutoFit/>
          </a:bodyPr>
          <a:lstStyle/>
          <a:p>
            <a:r>
              <a:rPr lang="en-US" dirty="0"/>
              <a:t>Step 5: REJECT Ho  </a:t>
            </a:r>
          </a:p>
        </p:txBody>
      </p:sp>
      <p:sp>
        <p:nvSpPr>
          <p:cNvPr id="13" name="TextBox 12"/>
          <p:cNvSpPr txBox="1"/>
          <p:nvPr/>
        </p:nvSpPr>
        <p:spPr>
          <a:xfrm>
            <a:off x="57476" y="4568000"/>
            <a:ext cx="9086524" cy="1815882"/>
          </a:xfrm>
          <a:prstGeom prst="rect">
            <a:avLst/>
          </a:prstGeom>
          <a:noFill/>
        </p:spPr>
        <p:txBody>
          <a:bodyPr wrap="square" rtlCol="0">
            <a:spAutoFit/>
          </a:bodyPr>
          <a:lstStyle/>
          <a:p>
            <a:r>
              <a:rPr lang="en-US" sz="1600" dirty="0"/>
              <a:t>Step 6:  There is sufficient evidence to suggest that those who receive the Intrinsic treatment have a different mean score than those who receive the Extrinsic treatment (</a:t>
            </a:r>
            <a:r>
              <a:rPr lang="en-US" sz="1600" dirty="0">
                <a:solidFill>
                  <a:srgbClr val="FF0000"/>
                </a:solidFill>
              </a:rPr>
              <a:t>p-value = .0054 from a t-test</a:t>
            </a:r>
            <a:r>
              <a:rPr lang="en-US" sz="1600" dirty="0"/>
              <a:t>). We can also claim that the mean intrinsic score is greater than the extrinsic one. (The burden of rejecting the null hypothesis for a one-tailed test is less than a two-tailed test, given the test is in the relevant direction.) </a:t>
            </a:r>
            <a:r>
              <a:rPr lang="en-US" sz="1600" dirty="0">
                <a:solidFill>
                  <a:srgbClr val="FF0000"/>
                </a:solidFill>
              </a:rPr>
              <a:t>A 99% confidence interval for this difference is (.3347, 7.95).</a:t>
            </a:r>
            <a:r>
              <a:rPr lang="en-US" sz="1600" dirty="0"/>
              <a:t> Since this was a randomized experiment, we can conclude that the Intrinsic treatment caused this difference.  However, since the study was of volunteers (sampling bias), this inference can only be generalized to the 47 participants.</a:t>
            </a:r>
          </a:p>
        </p:txBody>
      </p:sp>
      <mc:AlternateContent xmlns:mc="http://schemas.openxmlformats.org/markup-compatibility/2006" xmlns:a14="http://schemas.microsoft.com/office/drawing/2010/main">
        <mc:Choice Requires="a14">
          <p:sp>
            <p:nvSpPr>
              <p:cNvPr id="14" name="TextBox 13"/>
              <p:cNvSpPr txBox="1"/>
              <p:nvPr/>
            </p:nvSpPr>
            <p:spPr>
              <a:xfrm>
                <a:off x="6297526" y="1357977"/>
                <a:ext cx="1553952" cy="639983"/>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4" name="TextBox 13"/>
              <p:cNvSpPr txBox="1">
                <a:spLocks noRot="1" noChangeAspect="1" noMove="1" noResize="1" noEditPoints="1" noAdjustHandles="1" noChangeArrowheads="1" noChangeShapeType="1" noTextEdit="1"/>
              </p:cNvSpPr>
              <p:nvPr/>
            </p:nvSpPr>
            <p:spPr>
              <a:xfrm>
                <a:off x="6297526" y="1357977"/>
                <a:ext cx="1553952" cy="639983"/>
              </a:xfrm>
              <a:prstGeom prst="rect">
                <a:avLst/>
              </a:prstGeom>
              <a:blipFill>
                <a:blip r:embed="rId2"/>
                <a:stretch>
                  <a:fillRect l="-1961" b="-10476"/>
                </a:stretch>
              </a:blipFill>
            </p:spPr>
            <p:txBody>
              <a:bodyPr/>
              <a:lstStyle/>
              <a:p>
                <a:r>
                  <a:rPr lang="en-US">
                    <a:noFill/>
                  </a:rPr>
                  <a:t> </a:t>
                </a:r>
              </a:p>
            </p:txBody>
          </p:sp>
        </mc:Fallback>
      </mc:AlternateContent>
      <p:pic>
        <p:nvPicPr>
          <p:cNvPr id="16" name="Picture 15"/>
          <p:cNvPicPr>
            <a:picLocks noChangeAspect="1"/>
          </p:cNvPicPr>
          <p:nvPr/>
        </p:nvPicPr>
        <p:blipFill>
          <a:blip r:embed="rId3"/>
          <a:stretch>
            <a:fillRect/>
          </a:stretch>
        </p:blipFill>
        <p:spPr>
          <a:xfrm>
            <a:off x="1596103" y="2030637"/>
            <a:ext cx="4995577" cy="1669961"/>
          </a:xfrm>
          <a:prstGeom prst="rect">
            <a:avLst/>
          </a:prstGeom>
        </p:spPr>
      </p:pic>
      <mc:AlternateContent xmlns:mc="http://schemas.openxmlformats.org/markup-compatibility/2006" xmlns:a14="http://schemas.microsoft.com/office/drawing/2010/main">
        <mc:Choice Requires="a14">
          <p:sp>
            <p:nvSpPr>
              <p:cNvPr id="17" name="Rectangle 16"/>
              <p:cNvSpPr/>
              <p:nvPr/>
            </p:nvSpPr>
            <p:spPr>
              <a:xfrm>
                <a:off x="7158852" y="3543066"/>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7" name="Rectangle 16"/>
              <p:cNvSpPr>
                <a:spLocks noRot="1" noChangeAspect="1" noMove="1" noResize="1" noEditPoints="1" noAdjustHandles="1" noChangeArrowheads="1" noChangeShapeType="1" noTextEdit="1"/>
              </p:cNvSpPr>
              <p:nvPr/>
            </p:nvSpPr>
            <p:spPr>
              <a:xfrm>
                <a:off x="7158852" y="3543066"/>
                <a:ext cx="1654171" cy="625492"/>
              </a:xfrm>
              <a:prstGeom prst="rect">
                <a:avLst/>
              </a:prstGeom>
              <a:blipFill rotWithShape="0">
                <a:blip r:embed="rId4"/>
                <a:stretch>
                  <a:fillRect b="-77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89137" y="54414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a:t>
                </a:r>
                <a:r>
                  <a:rPr lang="en-US" dirty="0" err="1"/>
                  <a:t>n</a:t>
                </a:r>
                <a:r>
                  <a:rPr lang="en-US" baseline="-25000" dirty="0" err="1"/>
                  <a:t>I</a:t>
                </a:r>
                <a:r>
                  <a:rPr lang="en-US" dirty="0"/>
                  <a:t> = 24 and </a:t>
                </a:r>
                <a:r>
                  <a:rPr lang="en-US" dirty="0" err="1"/>
                  <a:t>n</a:t>
                </a:r>
                <a:r>
                  <a:rPr lang="en-US" baseline="-25000" dirty="0" err="1"/>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a:t>
                </a:r>
                <a:r>
                  <a:rPr lang="en-US" dirty="0" err="1"/>
                  <a:t>s</a:t>
                </a:r>
                <a:r>
                  <a:rPr lang="en-US" baseline="-25000" dirty="0" err="1"/>
                  <a:t>I</a:t>
                </a:r>
                <a:r>
                  <a:rPr lang="en-US" dirty="0"/>
                  <a:t> = 4.44, </a:t>
                </a:r>
                <a:r>
                  <a:rPr lang="en-US" dirty="0" err="1"/>
                  <a:t>s</a:t>
                </a:r>
                <a:r>
                  <a:rPr lang="en-US" baseline="-25000" dirty="0" err="1"/>
                  <a:t>E</a:t>
                </a:r>
                <a:r>
                  <a:rPr lang="en-US" dirty="0"/>
                  <a:t>= 5.25 points. </a:t>
                </a:r>
              </a:p>
            </p:txBody>
          </p:sp>
        </mc:Choice>
        <mc:Fallback>
          <p:sp>
            <p:nvSpPr>
              <p:cNvPr id="19" name="TextBox 18"/>
              <p:cNvSpPr txBox="1">
                <a:spLocks noRot="1" noChangeAspect="1" noMove="1" noResize="1" noEditPoints="1" noAdjustHandles="1" noChangeArrowheads="1" noChangeShapeType="1" noTextEdit="1"/>
              </p:cNvSpPr>
              <p:nvPr/>
            </p:nvSpPr>
            <p:spPr>
              <a:xfrm>
                <a:off x="89137" y="544144"/>
                <a:ext cx="8945939" cy="923330"/>
              </a:xfrm>
              <a:prstGeom prst="rect">
                <a:avLst/>
              </a:prstGeom>
              <a:blipFill>
                <a:blip r:embed="rId5"/>
                <a:stretch>
                  <a:fillRect l="-613" t="-3289" r="-1704" b="-9211"/>
                </a:stretch>
              </a:blipFill>
            </p:spPr>
            <p:txBody>
              <a:bodyPr/>
              <a:lstStyle/>
              <a:p>
                <a:r>
                  <a:rPr lang="en-US">
                    <a:noFill/>
                  </a:rPr>
                  <a:t> </a:t>
                </a:r>
              </a:p>
            </p:txBody>
          </p:sp>
        </mc:Fallback>
      </mc:AlternateContent>
    </p:spTree>
    <p:extLst>
      <p:ext uri="{BB962C8B-B14F-4D97-AF65-F5344CB8AC3E}">
        <p14:creationId xmlns:p14="http://schemas.microsoft.com/office/powerpoint/2010/main" val="279444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36</a:t>
            </a:fld>
            <a:endParaRPr lang="en-US" altLang="en-US"/>
          </a:p>
        </p:txBody>
      </p:sp>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.01</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3683726" y="3335095"/>
            <a:ext cx="5188730" cy="2446116"/>
          </a:xfrm>
          <a:prstGeom prst="rect">
            <a:avLst/>
          </a:prstGeom>
        </p:spPr>
      </p:pic>
      <p:sp>
        <p:nvSpPr>
          <p:cNvPr id="8" name="TextBox 7"/>
          <p:cNvSpPr txBox="1"/>
          <p:nvPr/>
        </p:nvSpPr>
        <p:spPr>
          <a:xfrm>
            <a:off x="7343849" y="5107989"/>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973323" y="4134054"/>
            <a:ext cx="1178806" cy="316435"/>
          </a:xfrm>
          <a:prstGeom prst="rect">
            <a:avLst/>
          </a:prstGeom>
          <a:noFill/>
          <a:ln w="38100">
            <a:solidFill>
              <a:srgbClr val="FF0000"/>
            </a:solidFill>
          </a:ln>
        </p:spPr>
        <p:txBody>
          <a:bodyPr wrap="square" rtlCol="0">
            <a:spAutoFit/>
          </a:bodyPr>
          <a:lstStyle/>
          <a:p>
            <a:endParaRPr lang="en-US" dirty="0"/>
          </a:p>
        </p:txBody>
      </p:sp>
      <p:pic>
        <p:nvPicPr>
          <p:cNvPr id="7" name="Picture 6"/>
          <p:cNvPicPr>
            <a:picLocks noChangeAspect="1"/>
          </p:cNvPicPr>
          <p:nvPr/>
        </p:nvPicPr>
        <p:blipFill>
          <a:blip r:embed="rId3"/>
          <a:stretch>
            <a:fillRect/>
          </a:stretch>
        </p:blipFill>
        <p:spPr>
          <a:xfrm>
            <a:off x="193602" y="4832241"/>
            <a:ext cx="4401258" cy="1026622"/>
          </a:xfrm>
          <a:prstGeom prst="rect">
            <a:avLst/>
          </a:prstGeom>
        </p:spPr>
      </p:pic>
    </p:spTree>
    <p:extLst>
      <p:ext uri="{BB962C8B-B14F-4D97-AF65-F5344CB8AC3E}">
        <p14:creationId xmlns:p14="http://schemas.microsoft.com/office/powerpoint/2010/main" val="1461827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t-test code Creativity</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37</a:t>
            </a:fld>
            <a:endParaRPr lang="en-US" altLang="en-US"/>
          </a:p>
        </p:txBody>
      </p:sp>
    </p:spTree>
    <p:extLst>
      <p:ext uri="{BB962C8B-B14F-4D97-AF65-F5344CB8AC3E}">
        <p14:creationId xmlns:p14="http://schemas.microsoft.com/office/powerpoint/2010/main" val="2185466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COMPARE WITH RANDOMIZATION (PERMUTATION) TEST</a:t>
            </a:r>
          </a:p>
        </p:txBody>
      </p:sp>
      <p:pic>
        <p:nvPicPr>
          <p:cNvPr id="7"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22171" r="16775"/>
          <a:stretch/>
        </p:blipFill>
        <p:spPr>
          <a:xfrm>
            <a:off x="387290" y="1870605"/>
            <a:ext cx="2123495" cy="3478013"/>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954455" y="1794516"/>
                <a:ext cx="1953202" cy="2585323"/>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𝐻</m:t>
                        </m:r>
                      </m:e>
                      <m:sub>
                        <m:r>
                          <a:rPr lang="en-US" b="0" i="1" smtClean="0">
                            <a:latin typeface="Cambria Math" charset="0"/>
                          </a:rPr>
                          <m:t>0: </m:t>
                        </m:r>
                      </m:sub>
                    </m:sSub>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a:latin typeface="Cambria Math" charset="0"/>
                        <a:ea typeface="Cambria Math" charset="0"/>
                        <a:cs typeface="Cambria Math" charset="0"/>
                      </a:rPr>
                      <m:t>=0</m:t>
                    </m:r>
                  </m:oMath>
                </a14:m>
                <a:endParaRPr lang="en-US" dirty="0">
                  <a:ea typeface="Cambria Math" charset="0"/>
                  <a:cs typeface="Cambria Math"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b="0" i="1" smtClean="0">
                            <a:latin typeface="Cambria Math" charset="0"/>
                          </a:rPr>
                          <m:t>𝐴</m:t>
                        </m:r>
                        <m:r>
                          <a:rPr lang="en-US" i="1">
                            <a:latin typeface="Cambria Math" charset="0"/>
                          </a:rPr>
                          <m:t>: </m:t>
                        </m:r>
                      </m:sub>
                    </m:sSub>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dirty="0">
                        <a:latin typeface="Cambria Math" charset="0"/>
                        <a:ea typeface="Cambria Math" charset="0"/>
                        <a:cs typeface="Cambria Math" charset="0"/>
                      </a:rPr>
                      <m:t>≠</m:t>
                    </m:r>
                    <m:r>
                      <a:rPr lang="en-US" i="1">
                        <a:latin typeface="Cambria Math" charset="0"/>
                        <a:ea typeface="Cambria Math" charset="0"/>
                        <a:cs typeface="Cambria Math" charset="0"/>
                      </a:rPr>
                      <m:t>0</m:t>
                    </m:r>
                  </m:oMath>
                </a14:m>
                <a:endParaRPr lang="en-US" dirty="0">
                  <a:ea typeface="Cambria Math" charset="0"/>
                  <a:cs typeface="Cambria Math" charset="0"/>
                </a:endParaRPr>
              </a:p>
              <a:p>
                <a:endParaRPr lang="en-US" dirty="0"/>
              </a:p>
              <a:p>
                <a:endParaRPr lang="en-US" dirty="0"/>
              </a:p>
              <a:p>
                <a:endParaRPr lang="en-US" dirty="0"/>
              </a:p>
              <a:p>
                <a:endParaRPr lang="en-US" dirty="0"/>
              </a:p>
              <a:p>
                <a:endParaRPr lang="en-US" dirty="0"/>
              </a:p>
              <a:p>
                <a:r>
                  <a:rPr lang="en-US" dirty="0"/>
                  <a:t>P-value = 8/1000           </a:t>
                </a:r>
              </a:p>
              <a:p>
                <a:r>
                  <a:rPr lang="en-US" dirty="0"/>
                  <a:t>              = 0.008</a:t>
                </a:r>
              </a:p>
            </p:txBody>
          </p:sp>
        </mc:Choice>
        <mc:Fallback xmlns="">
          <p:sp>
            <p:nvSpPr>
              <p:cNvPr id="8" name="TextBox 7"/>
              <p:cNvSpPr txBox="1">
                <a:spLocks noRot="1" noChangeAspect="1" noMove="1" noResize="1" noEditPoints="1" noAdjustHandles="1" noChangeArrowheads="1" noChangeShapeType="1" noTextEdit="1"/>
              </p:cNvSpPr>
              <p:nvPr/>
            </p:nvSpPr>
            <p:spPr>
              <a:xfrm>
                <a:off x="2954455" y="1794516"/>
                <a:ext cx="1953202" cy="2585323"/>
              </a:xfrm>
              <a:prstGeom prst="rect">
                <a:avLst/>
              </a:prstGeom>
              <a:blipFill>
                <a:blip r:embed="rId3"/>
                <a:stretch>
                  <a:fillRect l="-2813" t="-1179" r="-21875" b="-2830"/>
                </a:stretch>
              </a:blipFill>
            </p:spPr>
            <p:txBody>
              <a:bodyPr/>
              <a:lstStyle/>
              <a:p>
                <a:r>
                  <a:rPr lang="en-US">
                    <a:noFill/>
                  </a:rPr>
                  <a:t> </a:t>
                </a:r>
              </a:p>
            </p:txBody>
          </p:sp>
        </mc:Fallback>
      </mc:AlternateContent>
      <p:sp>
        <p:nvSpPr>
          <p:cNvPr id="9" name="Right Arrow 8"/>
          <p:cNvSpPr/>
          <p:nvPr/>
        </p:nvSpPr>
        <p:spPr>
          <a:xfrm>
            <a:off x="3344514" y="3367678"/>
            <a:ext cx="1087374" cy="362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018300" y="2433874"/>
            <a:ext cx="1697426" cy="1477328"/>
          </a:xfrm>
          <a:prstGeom prst="rect">
            <a:avLst/>
          </a:prstGeom>
          <a:noFill/>
        </p:spPr>
        <p:txBody>
          <a:bodyPr wrap="square" rtlCol="0">
            <a:spAutoFit/>
          </a:bodyPr>
          <a:lstStyle/>
          <a:p>
            <a:pPr algn="ctr"/>
            <a:r>
              <a:rPr lang="en-US" dirty="0"/>
              <a:t>1000 different groupings (</a:t>
            </a:r>
            <a:r>
              <a:rPr lang="en-US" dirty="0" err="1"/>
              <a:t>relabelings</a:t>
            </a:r>
            <a:r>
              <a:rPr lang="en-US" dirty="0"/>
              <a:t>) </a:t>
            </a:r>
          </a:p>
          <a:p>
            <a:pPr algn="ctr"/>
            <a:endParaRPr lang="en-US" dirty="0"/>
          </a:p>
          <a:p>
            <a:pPr algn="ctr"/>
            <a:endParaRPr lang="en-US" dirty="0"/>
          </a:p>
        </p:txBody>
      </p:sp>
      <p:sp>
        <p:nvSpPr>
          <p:cNvPr id="13" name="TextBox 12"/>
          <p:cNvSpPr txBox="1"/>
          <p:nvPr/>
        </p:nvSpPr>
        <p:spPr>
          <a:xfrm>
            <a:off x="177655" y="5376509"/>
            <a:ext cx="8784098" cy="1015663"/>
          </a:xfrm>
          <a:prstGeom prst="rect">
            <a:avLst/>
          </a:prstGeom>
          <a:noFill/>
        </p:spPr>
        <p:txBody>
          <a:bodyPr wrap="square" rtlCol="0">
            <a:spAutoFit/>
          </a:bodyPr>
          <a:lstStyle/>
          <a:p>
            <a:r>
              <a:rPr lang="en-US" sz="1200" dirty="0"/>
              <a:t>There is strong evidence to suggest that the mean score of those who receive intrinsic motivation is not equal to those who receive the extrinsic motivation (p-value = .008). The burden to reject the null hypothesis is lower under a one-sided test, so we can say that the evidence supports the claim that the intrinsic mean is higher than the extrinsic mean. </a:t>
            </a:r>
          </a:p>
          <a:p>
            <a:r>
              <a:rPr lang="en-US" sz="1200" dirty="0"/>
              <a:t>Since this was a randomized experiment, we can conclude that the intrinsic motivation caused this increase.  In addition, since these were volunteers, this inference can only be assumed to apply to these 47 subjects, although the findings are very intriguing.   </a:t>
            </a:r>
          </a:p>
        </p:txBody>
      </p:sp>
      <p:grpSp>
        <p:nvGrpSpPr>
          <p:cNvPr id="4" name="Group 3"/>
          <p:cNvGrpSpPr/>
          <p:nvPr/>
        </p:nvGrpSpPr>
        <p:grpSpPr>
          <a:xfrm>
            <a:off x="4758102" y="1849580"/>
            <a:ext cx="3428553" cy="2571415"/>
            <a:chOff x="4758102" y="1849580"/>
            <a:chExt cx="3428553" cy="2571415"/>
          </a:xfrm>
        </p:grpSpPr>
        <p:grpSp>
          <p:nvGrpSpPr>
            <p:cNvPr id="3" name="Group 2"/>
            <p:cNvGrpSpPr/>
            <p:nvPr/>
          </p:nvGrpSpPr>
          <p:grpSpPr>
            <a:xfrm>
              <a:off x="4758102" y="1849580"/>
              <a:ext cx="3428553" cy="2571415"/>
              <a:chOff x="4821947" y="1810192"/>
              <a:chExt cx="3428553" cy="2571415"/>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947" y="1810192"/>
                <a:ext cx="3428553" cy="2571415"/>
              </a:xfrm>
              <a:prstGeom prst="rect">
                <a:avLst/>
              </a:prstGeom>
            </p:spPr>
          </p:pic>
          <p:cxnSp>
            <p:nvCxnSpPr>
              <p:cNvPr id="11" name="Straight Connector 10"/>
              <p:cNvCxnSpPr/>
              <p:nvPr/>
            </p:nvCxnSpPr>
            <p:spPr>
              <a:xfrm>
                <a:off x="798973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31972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11968" y="2086903"/>
                <a:ext cx="758732" cy="307777"/>
              </a:xfrm>
              <a:prstGeom prst="rect">
                <a:avLst/>
              </a:prstGeom>
              <a:noFill/>
            </p:spPr>
            <p:txBody>
              <a:bodyPr wrap="square" rtlCol="0">
                <a:spAutoFit/>
              </a:bodyPr>
              <a:lstStyle/>
              <a:p>
                <a:r>
                  <a:rPr lang="en-US" sz="1400" b="1" dirty="0">
                    <a:solidFill>
                      <a:srgbClr val="FF0000"/>
                    </a:solidFill>
                  </a:rPr>
                  <a:t>-4.14</a:t>
                </a:r>
              </a:p>
            </p:txBody>
          </p:sp>
          <p:sp>
            <p:nvSpPr>
              <p:cNvPr id="16" name="TextBox 15"/>
              <p:cNvSpPr txBox="1"/>
              <p:nvPr/>
            </p:nvSpPr>
            <p:spPr>
              <a:xfrm>
                <a:off x="7424855" y="2017402"/>
                <a:ext cx="758732" cy="307777"/>
              </a:xfrm>
              <a:prstGeom prst="rect">
                <a:avLst/>
              </a:prstGeom>
              <a:noFill/>
            </p:spPr>
            <p:txBody>
              <a:bodyPr wrap="square" rtlCol="0">
                <a:spAutoFit/>
              </a:bodyPr>
              <a:lstStyle/>
              <a:p>
                <a:r>
                  <a:rPr lang="en-US" sz="1400" b="1" dirty="0">
                    <a:solidFill>
                      <a:srgbClr val="FF0000"/>
                    </a:solidFill>
                  </a:rPr>
                  <a:t>4.14</a:t>
                </a:r>
              </a:p>
            </p:txBody>
          </p:sp>
        </p:grpSp>
        <mc:AlternateContent xmlns:mc="http://schemas.openxmlformats.org/markup-compatibility/2006" xmlns:a14="http://schemas.microsoft.com/office/drawing/2010/main">
          <mc:Choice Requires="a14">
            <p:sp>
              <p:nvSpPr>
                <p:cNvPr id="12" name="TextBox 11"/>
                <p:cNvSpPr txBox="1"/>
                <p:nvPr/>
              </p:nvSpPr>
              <p:spPr>
                <a:xfrm>
                  <a:off x="7021832" y="2488902"/>
                  <a:ext cx="735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𝐸</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7021832" y="2488902"/>
                  <a:ext cx="735842" cy="276999"/>
                </a:xfrm>
                <a:prstGeom prst="rect">
                  <a:avLst/>
                </a:prstGeom>
                <a:blipFill rotWithShape="0">
                  <a:blip r:embed="rId6"/>
                  <a:stretch>
                    <a:fillRect l="-7438" t="-4348" r="-28926" b="-15217"/>
                  </a:stretch>
                </a:blipFill>
              </p:spPr>
              <p:txBody>
                <a:bodyPr/>
                <a:lstStyle/>
                <a:p>
                  <a:r>
                    <a:rPr lang="en-US">
                      <a:noFill/>
                    </a:rPr>
                    <a:t> </a:t>
                  </a:r>
                </a:p>
              </p:txBody>
            </p:sp>
          </mc:Fallback>
        </mc:AlternateContent>
      </p:grpSp>
      <p:graphicFrame>
        <p:nvGraphicFramePr>
          <p:cNvPr id="17" name="Table 16">
            <a:extLst>
              <a:ext uri="{FF2B5EF4-FFF2-40B4-BE49-F238E27FC236}">
                <a16:creationId xmlns:a16="http://schemas.microsoft.com/office/drawing/2014/main" id="{6A777F28-970E-427A-98D1-CA0C96899443}"/>
              </a:ext>
            </a:extLst>
          </p:cNvPr>
          <p:cNvGraphicFramePr>
            <a:graphicFrameLocks noGrp="1"/>
          </p:cNvGraphicFramePr>
          <p:nvPr>
            <p:extLst/>
          </p:nvPr>
        </p:nvGraphicFramePr>
        <p:xfrm>
          <a:off x="2866794" y="4427644"/>
          <a:ext cx="6094959" cy="919606"/>
        </p:xfrm>
        <a:graphic>
          <a:graphicData uri="http://schemas.openxmlformats.org/drawingml/2006/table">
            <a:tbl>
              <a:tblPr/>
              <a:tblGrid>
                <a:gridCol w="468843">
                  <a:extLst>
                    <a:ext uri="{9D8B030D-6E8A-4147-A177-3AD203B41FA5}">
                      <a16:colId xmlns:a16="http://schemas.microsoft.com/office/drawing/2014/main" val="4191927114"/>
                    </a:ext>
                  </a:extLst>
                </a:gridCol>
                <a:gridCol w="468843">
                  <a:extLst>
                    <a:ext uri="{9D8B030D-6E8A-4147-A177-3AD203B41FA5}">
                      <a16:colId xmlns:a16="http://schemas.microsoft.com/office/drawing/2014/main" val="1553062055"/>
                    </a:ext>
                  </a:extLst>
                </a:gridCol>
                <a:gridCol w="468843">
                  <a:extLst>
                    <a:ext uri="{9D8B030D-6E8A-4147-A177-3AD203B41FA5}">
                      <a16:colId xmlns:a16="http://schemas.microsoft.com/office/drawing/2014/main" val="2029518455"/>
                    </a:ext>
                  </a:extLst>
                </a:gridCol>
                <a:gridCol w="468843">
                  <a:extLst>
                    <a:ext uri="{9D8B030D-6E8A-4147-A177-3AD203B41FA5}">
                      <a16:colId xmlns:a16="http://schemas.microsoft.com/office/drawing/2014/main" val="2610139692"/>
                    </a:ext>
                  </a:extLst>
                </a:gridCol>
                <a:gridCol w="468843">
                  <a:extLst>
                    <a:ext uri="{9D8B030D-6E8A-4147-A177-3AD203B41FA5}">
                      <a16:colId xmlns:a16="http://schemas.microsoft.com/office/drawing/2014/main" val="2317417545"/>
                    </a:ext>
                  </a:extLst>
                </a:gridCol>
                <a:gridCol w="468843">
                  <a:extLst>
                    <a:ext uri="{9D8B030D-6E8A-4147-A177-3AD203B41FA5}">
                      <a16:colId xmlns:a16="http://schemas.microsoft.com/office/drawing/2014/main" val="2506100888"/>
                    </a:ext>
                  </a:extLst>
                </a:gridCol>
                <a:gridCol w="468843">
                  <a:extLst>
                    <a:ext uri="{9D8B030D-6E8A-4147-A177-3AD203B41FA5}">
                      <a16:colId xmlns:a16="http://schemas.microsoft.com/office/drawing/2014/main" val="2487611535"/>
                    </a:ext>
                  </a:extLst>
                </a:gridCol>
                <a:gridCol w="468843">
                  <a:extLst>
                    <a:ext uri="{9D8B030D-6E8A-4147-A177-3AD203B41FA5}">
                      <a16:colId xmlns:a16="http://schemas.microsoft.com/office/drawing/2014/main" val="2827583647"/>
                    </a:ext>
                  </a:extLst>
                </a:gridCol>
                <a:gridCol w="468843">
                  <a:extLst>
                    <a:ext uri="{9D8B030D-6E8A-4147-A177-3AD203B41FA5}">
                      <a16:colId xmlns:a16="http://schemas.microsoft.com/office/drawing/2014/main" val="3294642459"/>
                    </a:ext>
                  </a:extLst>
                </a:gridCol>
                <a:gridCol w="468843">
                  <a:extLst>
                    <a:ext uri="{9D8B030D-6E8A-4147-A177-3AD203B41FA5}">
                      <a16:colId xmlns:a16="http://schemas.microsoft.com/office/drawing/2014/main" val="994415506"/>
                    </a:ext>
                  </a:extLst>
                </a:gridCol>
                <a:gridCol w="468843">
                  <a:extLst>
                    <a:ext uri="{9D8B030D-6E8A-4147-A177-3AD203B41FA5}">
                      <a16:colId xmlns:a16="http://schemas.microsoft.com/office/drawing/2014/main" val="2274080700"/>
                    </a:ext>
                  </a:extLst>
                </a:gridCol>
                <a:gridCol w="468843">
                  <a:extLst>
                    <a:ext uri="{9D8B030D-6E8A-4147-A177-3AD203B41FA5}">
                      <a16:colId xmlns:a16="http://schemas.microsoft.com/office/drawing/2014/main" val="3211500598"/>
                    </a:ext>
                  </a:extLst>
                </a:gridCol>
                <a:gridCol w="468843">
                  <a:extLst>
                    <a:ext uri="{9D8B030D-6E8A-4147-A177-3AD203B41FA5}">
                      <a16:colId xmlns:a16="http://schemas.microsoft.com/office/drawing/2014/main" val="3893925110"/>
                    </a:ext>
                  </a:extLst>
                </a:gridCol>
              </a:tblGrid>
              <a:tr h="201638">
                <a:tc>
                  <a:txBody>
                    <a:bodyPr/>
                    <a:lstStyle/>
                    <a:p>
                      <a:pPr algn="r" fontAlgn="t"/>
                      <a:r>
                        <a:rPr lang="en-US" sz="400" b="1" i="0">
                          <a:solidFill>
                            <a:srgbClr val="112277"/>
                          </a:solidFill>
                          <a:effectLst/>
                          <a:latin typeface="Arial" panose="020B0604020202020204" pitchFamily="34" charset="0"/>
                        </a:rPr>
                        <a:t>Obs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1" i="0">
                          <a:solidFill>
                            <a:srgbClr val="112277"/>
                          </a:solidFill>
                          <a:effectLst/>
                          <a:latin typeface="Arial" panose="020B0604020202020204" pitchFamily="34" charset="0"/>
                        </a:rPr>
                        <a:t>Variable</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a:solidFill>
                            <a:srgbClr val="112277"/>
                          </a:solidFill>
                          <a:effectLst/>
                          <a:latin typeface="Arial" panose="020B0604020202020204" pitchFamily="34" charset="0"/>
                        </a:rPr>
                        <a:t>Class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a:solidFill>
                            <a:srgbClr val="112277"/>
                          </a:solidFill>
                          <a:effectLst/>
                          <a:latin typeface="Arial" panose="020B0604020202020204" pitchFamily="34" charset="0"/>
                        </a:rPr>
                        <a:t>Method</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a:solidFill>
                            <a:srgbClr val="112277"/>
                          </a:solidFill>
                          <a:effectLst/>
                          <a:latin typeface="Arial" panose="020B0604020202020204" pitchFamily="34" charset="0"/>
                        </a:rPr>
                        <a:t>Variances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LowerCLMean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UpperCLMean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LowerCLStdDev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UpperCLStdDev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UMPULowerCLStdDev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UMPUUpperCLStdDev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extLst>
                  <a:ext uri="{0D108BD9-81ED-4DB2-BD59-A6C34878D82A}">
                    <a16:rowId xmlns:a16="http://schemas.microsoft.com/office/drawing/2014/main" val="3887241976"/>
                  </a:ext>
                </a:extLst>
              </a:tr>
              <a:tr h="89746">
                <a:tc>
                  <a:txBody>
                    <a:bodyPr/>
                    <a:lstStyle/>
                    <a:p>
                      <a:pPr algn="r" fontAlgn="t"/>
                      <a:r>
                        <a:rPr lang="en-US" sz="400" b="1" i="0">
                          <a:solidFill>
                            <a:srgbClr val="112277"/>
                          </a:solidFill>
                          <a:effectLst/>
                          <a:latin typeface="Arial" panose="020B0604020202020204" pitchFamily="34" charset="0"/>
                        </a:rPr>
                        <a:t>1</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COL139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4.4678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1.6594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7.2762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4.7786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3.9635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6.0187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3.9360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5.9708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3396356"/>
                  </a:ext>
                </a:extLst>
              </a:tr>
              <a:tr h="89746">
                <a:tc>
                  <a:txBody>
                    <a:bodyPr/>
                    <a:lstStyle/>
                    <a:p>
                      <a:pPr algn="r" fontAlgn="t"/>
                      <a:r>
                        <a:rPr lang="en-US" sz="400" b="1" i="0">
                          <a:solidFill>
                            <a:srgbClr val="112277"/>
                          </a:solidFill>
                          <a:effectLst/>
                          <a:latin typeface="Arial" panose="020B0604020202020204" pitchFamily="34" charset="0"/>
                        </a:rPr>
                        <a:t>2</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COL170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-4.3192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-7.1485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-1.4899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4.8141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3.9930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6.0634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3.9653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6.0152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304942309"/>
                  </a:ext>
                </a:extLst>
              </a:tr>
              <a:tr h="89746">
                <a:tc>
                  <a:txBody>
                    <a:bodyPr/>
                    <a:lstStyle/>
                    <a:p>
                      <a:pPr algn="r" fontAlgn="t"/>
                      <a:r>
                        <a:rPr lang="en-US" sz="400" b="1" i="0">
                          <a:solidFill>
                            <a:srgbClr val="112277"/>
                          </a:solidFill>
                          <a:effectLst/>
                          <a:latin typeface="Arial" panose="020B0604020202020204" pitchFamily="34" charset="0"/>
                        </a:rPr>
                        <a:t>3</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COL279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-4.5576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-7.3530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-1.7623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4.7564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3.9451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5.9908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3.9178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5.9430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242011884"/>
                  </a:ext>
                </a:extLst>
              </a:tr>
              <a:tr h="89746">
                <a:tc>
                  <a:txBody>
                    <a:bodyPr/>
                    <a:lstStyle/>
                    <a:p>
                      <a:pPr algn="r" fontAlgn="t"/>
                      <a:r>
                        <a:rPr lang="en-US" sz="400" b="1" i="0">
                          <a:solidFill>
                            <a:srgbClr val="112277"/>
                          </a:solidFill>
                          <a:effectLst/>
                          <a:latin typeface="Arial" panose="020B0604020202020204" pitchFamily="34" charset="0"/>
                        </a:rPr>
                        <a:t>4</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COL360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-4.8897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-7.6340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-2.1454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4.6695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3.8731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5.8814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3.8462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5.8345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481434950"/>
                  </a:ext>
                </a:extLst>
              </a:tr>
              <a:tr h="89746">
                <a:tc>
                  <a:txBody>
                    <a:bodyPr/>
                    <a:lstStyle/>
                    <a:p>
                      <a:pPr algn="r" fontAlgn="t"/>
                      <a:r>
                        <a:rPr lang="en-US" sz="400" b="1" i="0">
                          <a:solidFill>
                            <a:srgbClr val="112277"/>
                          </a:solidFill>
                          <a:effectLst/>
                          <a:latin typeface="Arial" panose="020B0604020202020204" pitchFamily="34" charset="0"/>
                        </a:rPr>
                        <a:t>5</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COL537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4.3826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1.5621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7.2031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4.7991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3.9806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6.0446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3.9530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5.9964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552476582"/>
                  </a:ext>
                </a:extLst>
              </a:tr>
              <a:tr h="89746">
                <a:tc>
                  <a:txBody>
                    <a:bodyPr/>
                    <a:lstStyle/>
                    <a:p>
                      <a:pPr algn="r" fontAlgn="t"/>
                      <a:r>
                        <a:rPr lang="en-US" sz="400" b="1" i="0">
                          <a:solidFill>
                            <a:srgbClr val="112277"/>
                          </a:solidFill>
                          <a:effectLst/>
                          <a:latin typeface="Arial" panose="020B0604020202020204" pitchFamily="34" charset="0"/>
                        </a:rPr>
                        <a:t>6</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COL551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-5.0514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-7.7692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-2.3337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4.6243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3.8356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5.8245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3.8090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5.7781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37698156"/>
                  </a:ext>
                </a:extLst>
              </a:tr>
              <a:tr h="89746">
                <a:tc>
                  <a:txBody>
                    <a:bodyPr/>
                    <a:lstStyle/>
                    <a:p>
                      <a:pPr algn="r" fontAlgn="t"/>
                      <a:r>
                        <a:rPr lang="en-US" sz="400" b="1" i="0">
                          <a:solidFill>
                            <a:srgbClr val="112277"/>
                          </a:solidFill>
                          <a:effectLst/>
                          <a:latin typeface="Arial" panose="020B0604020202020204" pitchFamily="34" charset="0"/>
                        </a:rPr>
                        <a:t>7</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COL604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-4.7109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-7.4832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-1.9385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4.7172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3.9127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5.9415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3.8855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5.8942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26207768"/>
                  </a:ext>
                </a:extLst>
              </a:tr>
              <a:tr h="89746">
                <a:tc>
                  <a:txBody>
                    <a:bodyPr/>
                    <a:lstStyle/>
                    <a:p>
                      <a:pPr algn="r" fontAlgn="t"/>
                      <a:r>
                        <a:rPr lang="en-US" sz="400" b="1" i="0">
                          <a:solidFill>
                            <a:srgbClr val="112277"/>
                          </a:solidFill>
                          <a:effectLst/>
                          <a:latin typeface="Arial" panose="020B0604020202020204" pitchFamily="34" charset="0"/>
                        </a:rPr>
                        <a:t>8</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COL664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4.6636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1.8840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7.4431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4.7295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3.9228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5.9569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3.8956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5.9095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23216107"/>
                  </a:ext>
                </a:extLst>
              </a:tr>
            </a:tbl>
          </a:graphicData>
        </a:graphic>
      </p:graphicFrame>
    </p:spTree>
    <p:extLst>
      <p:ext uri="{BB962C8B-B14F-4D97-AF65-F5344CB8AC3E}">
        <p14:creationId xmlns:p14="http://schemas.microsoft.com/office/powerpoint/2010/main" val="137702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Let’s Talk Power!!!</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39</a:t>
            </a:fld>
            <a:endParaRPr lang="en-US" altLang="en-US"/>
          </a:p>
        </p:txBody>
      </p:sp>
      <p:pic>
        <p:nvPicPr>
          <p:cNvPr id="5" name="Picture 4"/>
          <p:cNvPicPr>
            <a:picLocks noChangeAspect="1"/>
          </p:cNvPicPr>
          <p:nvPr/>
        </p:nvPicPr>
        <p:blipFill>
          <a:blip r:embed="rId2"/>
          <a:stretch>
            <a:fillRect/>
          </a:stretch>
        </p:blipFill>
        <p:spPr>
          <a:xfrm>
            <a:off x="1730764" y="1987518"/>
            <a:ext cx="5993081" cy="4149056"/>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5932967" y="1664084"/>
                <a:ext cx="3082378" cy="2031325"/>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oMath>
                </a14:m>
                <a:r>
                  <a:rPr lang="en-US" dirty="0"/>
                  <a:t> Type II error</a:t>
                </a:r>
              </a:p>
              <a:p>
                <a:r>
                  <a:rPr lang="en-US" dirty="0"/>
                  <a:t>This is the probability that while the null hypothesis is NOT true, the data in the study cause us to fail to reject the null hypothesis (fail to detect differences in the means).</a:t>
                </a:r>
              </a:p>
            </p:txBody>
          </p:sp>
        </mc:Choice>
        <mc:Fallback xmlns="">
          <p:sp>
            <p:nvSpPr>
              <p:cNvPr id="3" name="TextBox 2"/>
              <p:cNvSpPr txBox="1">
                <a:spLocks noRot="1" noChangeAspect="1" noMove="1" noResize="1" noEditPoints="1" noAdjustHandles="1" noChangeArrowheads="1" noChangeShapeType="1" noTextEdit="1"/>
              </p:cNvSpPr>
              <p:nvPr/>
            </p:nvSpPr>
            <p:spPr>
              <a:xfrm>
                <a:off x="5932967" y="1664084"/>
                <a:ext cx="3082378" cy="2031325"/>
              </a:xfrm>
              <a:prstGeom prst="rect">
                <a:avLst/>
              </a:prstGeom>
              <a:blipFill>
                <a:blip r:embed="rId3"/>
                <a:stretch>
                  <a:fillRect l="-1581" t="-1802" r="-2767" b="-39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59489" y="1941083"/>
                <a:ext cx="2577947" cy="2031325"/>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oMath>
                </a14:m>
                <a:r>
                  <a:rPr lang="en-US" dirty="0"/>
                  <a:t> Type I error</a:t>
                </a:r>
              </a:p>
              <a:p>
                <a:r>
                  <a:rPr lang="en-US" dirty="0"/>
                  <a:t>This is the probability that while the null hypothesis is true, the data in the study cause us to reject the null hypothesis.</a:t>
                </a:r>
              </a:p>
            </p:txBody>
          </p:sp>
        </mc:Choice>
        <mc:Fallback xmlns="">
          <p:sp>
            <p:nvSpPr>
              <p:cNvPr id="6" name="TextBox 5"/>
              <p:cNvSpPr txBox="1">
                <a:spLocks noRot="1" noChangeAspect="1" noMove="1" noResize="1" noEditPoints="1" noAdjustHandles="1" noChangeArrowheads="1" noChangeShapeType="1" noTextEdit="1"/>
              </p:cNvSpPr>
              <p:nvPr/>
            </p:nvSpPr>
            <p:spPr>
              <a:xfrm>
                <a:off x="159489" y="1941083"/>
                <a:ext cx="2577947" cy="2031325"/>
              </a:xfrm>
              <a:prstGeom prst="rect">
                <a:avLst/>
              </a:prstGeom>
              <a:blipFill>
                <a:blip r:embed="rId4"/>
                <a:stretch>
                  <a:fillRect l="-1891" t="-1497" b="-359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6970850-9552-46F5-877B-BB83A72F6375}"/>
              </a:ext>
            </a:extLst>
          </p:cNvPr>
          <p:cNvSpPr txBox="1"/>
          <p:nvPr/>
        </p:nvSpPr>
        <p:spPr>
          <a:xfrm>
            <a:off x="159489" y="4333850"/>
            <a:ext cx="2275367" cy="2031325"/>
          </a:xfrm>
          <a:prstGeom prst="rect">
            <a:avLst/>
          </a:prstGeom>
          <a:noFill/>
        </p:spPr>
        <p:txBody>
          <a:bodyPr wrap="square" rtlCol="0">
            <a:spAutoFit/>
          </a:bodyPr>
          <a:lstStyle/>
          <a:p>
            <a:r>
              <a:rPr lang="en-US" b="1" dirty="0"/>
              <a:t>Effect size</a:t>
            </a:r>
            <a:r>
              <a:rPr lang="en-US" dirty="0"/>
              <a:t> basically measures the difference between </a:t>
            </a:r>
            <a:r>
              <a:rPr lang="en-US"/>
              <a:t>the population mean (106) </a:t>
            </a:r>
            <a:r>
              <a:rPr lang="en-US" dirty="0"/>
              <a:t>and the </a:t>
            </a:r>
            <a:r>
              <a:rPr lang="en-US"/>
              <a:t>null mean(100). </a:t>
            </a:r>
            <a:r>
              <a:rPr lang="en-US" dirty="0"/>
              <a:t>(It’s not exactly this, though.)</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B363A8A-C450-483F-8EC2-CC7F9DFB5199}"/>
                  </a:ext>
                </a:extLst>
              </p:cNvPr>
              <p:cNvSpPr txBox="1"/>
              <p:nvPr/>
            </p:nvSpPr>
            <p:spPr>
              <a:xfrm>
                <a:off x="6943060" y="3503030"/>
                <a:ext cx="2200940" cy="2862322"/>
              </a:xfrm>
              <a:prstGeom prst="rect">
                <a:avLst/>
              </a:prstGeom>
              <a:noFill/>
            </p:spPr>
            <p:txBody>
              <a:bodyPr wrap="square" rtlCol="0">
                <a:spAutoFit/>
              </a:bodyPr>
              <a:lstStyle/>
              <a:p>
                <a:pPr algn="r"/>
                <a:r>
                  <a:rPr lang="en-US" dirty="0">
                    <a:ea typeface="Cambria Math" panose="02040503050406030204" pitchFamily="18" charset="0"/>
                  </a:rPr>
                  <a:t>Power = </a:t>
                </a:r>
                <a14:m>
                  <m:oMath xmlns:m="http://schemas.openxmlformats.org/officeDocument/2006/math">
                    <m:r>
                      <a:rPr lang="en-US" b="0" i="0" smtClean="0">
                        <a:latin typeface="Cambria Math" panose="02040503050406030204" pitchFamily="18" charset="0"/>
                        <a:ea typeface="Cambria Math" panose="02040503050406030204" pitchFamily="18" charset="0"/>
                      </a:rPr>
                      <m:t>1−</m:t>
                    </m:r>
                    <m:r>
                      <a:rPr lang="en-US" i="1" smtClean="0">
                        <a:latin typeface="Cambria Math" panose="02040503050406030204" pitchFamily="18" charset="0"/>
                        <a:ea typeface="Cambria Math" panose="02040503050406030204" pitchFamily="18" charset="0"/>
                      </a:rPr>
                      <m:t>𝛽</m:t>
                    </m:r>
                  </m:oMath>
                </a14:m>
                <a:endParaRPr lang="en-US" dirty="0"/>
              </a:p>
              <a:p>
                <a:pPr algn="r"/>
                <a:r>
                  <a:rPr lang="en-US" dirty="0"/>
                  <a:t>This is the probability that while the null hypothesis is NOT true, the data in the study correctly cause us to reject the null hypothesis (detect differences in the means).</a:t>
                </a:r>
              </a:p>
            </p:txBody>
          </p:sp>
        </mc:Choice>
        <mc:Fallback xmlns="">
          <p:sp>
            <p:nvSpPr>
              <p:cNvPr id="8" name="TextBox 7">
                <a:extLst>
                  <a:ext uri="{FF2B5EF4-FFF2-40B4-BE49-F238E27FC236}">
                    <a16:creationId xmlns:a16="http://schemas.microsoft.com/office/drawing/2014/main" id="{AB363A8A-C450-483F-8EC2-CC7F9DFB5199}"/>
                  </a:ext>
                </a:extLst>
              </p:cNvPr>
              <p:cNvSpPr txBox="1">
                <a:spLocks noRot="1" noChangeAspect="1" noMove="1" noResize="1" noEditPoints="1" noAdjustHandles="1" noChangeArrowheads="1" noChangeShapeType="1" noTextEdit="1"/>
              </p:cNvSpPr>
              <p:nvPr/>
            </p:nvSpPr>
            <p:spPr>
              <a:xfrm>
                <a:off x="6943060" y="3503030"/>
                <a:ext cx="2200940" cy="2862322"/>
              </a:xfrm>
              <a:prstGeom prst="rect">
                <a:avLst/>
              </a:prstGeom>
              <a:blipFill>
                <a:blip r:embed="rId5"/>
                <a:stretch>
                  <a:fillRect l="-1662" t="-1279" r="-4155" b="-2559"/>
                </a:stretch>
              </a:blipFill>
            </p:spPr>
            <p:txBody>
              <a:bodyPr/>
              <a:lstStyle/>
              <a:p>
                <a:r>
                  <a:rPr lang="en-US">
                    <a:noFill/>
                  </a:rPr>
                  <a:t> </a:t>
                </a:r>
              </a:p>
            </p:txBody>
          </p:sp>
        </mc:Fallback>
      </mc:AlternateContent>
    </p:spTree>
    <p:extLst>
      <p:ext uri="{BB962C8B-B14F-4D97-AF65-F5344CB8AC3E}">
        <p14:creationId xmlns:p14="http://schemas.microsoft.com/office/powerpoint/2010/main" val="233567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6"/>
            <a:ext cx="8246612" cy="1450757"/>
          </a:xfrm>
        </p:spPr>
        <p:txBody>
          <a:bodyPr/>
          <a:lstStyle/>
          <a:p>
            <a:r>
              <a:rPr lang="en-US" dirty="0"/>
              <a:t>Distribution of Sample Average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buFont typeface="Arial" charset="0"/>
                  <a:buChar char="•"/>
                </a:pPr>
                <a:r>
                  <a:rPr lang="en-US" altLang="en-US" sz="2400" dirty="0"/>
                  <a:t> We can say more about </a:t>
                </a:r>
                <a14:m>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oMath>
                </a14:m>
                <a:r>
                  <a:rPr lang="en-US" altLang="en-US" sz="2400" dirty="0"/>
                  <a:t> than that!</a:t>
                </a:r>
              </a:p>
              <a:p>
                <a:pPr>
                  <a:buFont typeface="Arial" charset="0"/>
                  <a:buChar char="•"/>
                </a:pPr>
                <a:r>
                  <a:rPr lang="en-US" altLang="en-US" sz="2400" dirty="0"/>
                  <a:t> It turns out that</a:t>
                </a:r>
              </a:p>
              <a:p>
                <a:pPr marL="749808" lvl="1" indent="-457200">
                  <a:buFont typeface="+mj-lt"/>
                  <a:buAutoNum type="arabicPeriod"/>
                </a:pPr>
                <a14:m>
                  <m:oMath xmlns:m="http://schemas.openxmlformats.org/officeDocument/2006/math">
                    <m:acc>
                      <m:accPr>
                        <m:chr m:val="̅"/>
                        <m:ctrlPr>
                          <a:rPr lang="en-US" altLang="en-US" i="1">
                            <a:latin typeface="Cambria Math" panose="02040503050406030204" pitchFamily="18" charset="0"/>
                          </a:rPr>
                        </m:ctrlPr>
                      </m:accPr>
                      <m:e>
                        <m:r>
                          <a:rPr lang="en-US" altLang="en-US" b="0" i="1" smtClean="0">
                            <a:latin typeface="Cambria Math" panose="02040503050406030204" pitchFamily="18" charset="0"/>
                          </a:rPr>
                          <m:t> </m:t>
                        </m:r>
                        <m:r>
                          <a:rPr lang="en-US" altLang="en-US" i="1">
                            <a:latin typeface="Cambria Math" charset="0"/>
                          </a:rPr>
                          <m:t>𝑌</m:t>
                        </m:r>
                      </m:e>
                    </m:acc>
                  </m:oMath>
                </a14:m>
                <a:r>
                  <a:rPr lang="en-US" altLang="en-US" dirty="0"/>
                  <a:t> “approx. equals” </a:t>
                </a:r>
                <a14:m>
                  <m:oMath xmlns:m="http://schemas.openxmlformats.org/officeDocument/2006/math">
                    <m:r>
                      <a:rPr lang="en-US" altLang="en-US" i="1">
                        <a:latin typeface="Cambria Math" charset="0"/>
                        <a:ea typeface="Cambria Math" charset="0"/>
                        <a:cs typeface="Cambria Math" charset="0"/>
                      </a:rPr>
                      <m:t>𝜇</m:t>
                    </m:r>
                  </m:oMath>
                </a14:m>
                <a:r>
                  <a:rPr lang="en-US" altLang="en-US" dirty="0"/>
                  <a:t> (</a:t>
                </a:r>
                <a14:m>
                  <m:oMath xmlns:m="http://schemas.openxmlformats.org/officeDocument/2006/math">
                    <m:acc>
                      <m:accPr>
                        <m:chr m:val="̅"/>
                        <m:ctrlPr>
                          <a:rPr lang="en-US" altLang="en-US" i="1">
                            <a:latin typeface="Cambria Math" panose="02040503050406030204" pitchFamily="18" charset="0"/>
                          </a:rPr>
                        </m:ctrlPr>
                      </m:accPr>
                      <m:e>
                        <m:r>
                          <a:rPr lang="en-US" altLang="en-US" i="1">
                            <a:latin typeface="Cambria Math" charset="0"/>
                          </a:rPr>
                          <m:t>𝑌</m:t>
                        </m:r>
                      </m:e>
                    </m:acc>
                    <m:r>
                      <a:rPr lang="en-US" altLang="en-US" i="1">
                        <a:latin typeface="Cambria Math" panose="02040503050406030204" pitchFamily="18" charset="0"/>
                      </a:rPr>
                      <m:t> </m:t>
                    </m:r>
                  </m:oMath>
                </a14:m>
                <a:r>
                  <a:rPr lang="en-US" altLang="en-US" dirty="0"/>
                  <a:t>is a good estimate for </a:t>
                </a:r>
                <a14:m>
                  <m:oMath xmlns:m="http://schemas.openxmlformats.org/officeDocument/2006/math">
                    <m:r>
                      <a:rPr lang="en-US" altLang="en-US" i="1">
                        <a:latin typeface="Cambria Math" charset="0"/>
                        <a:ea typeface="Cambria Math" charset="0"/>
                        <a:cs typeface="Cambria Math" charset="0"/>
                      </a:rPr>
                      <m:t>𝜇</m:t>
                    </m:r>
                  </m:oMath>
                </a14:m>
                <a:r>
                  <a:rPr lang="en-US" altLang="en-US" dirty="0"/>
                  <a:t>) </a:t>
                </a:r>
              </a:p>
              <a:p>
                <a:pPr marL="749808" lvl="1" indent="-457200">
                  <a:buFont typeface="+mj-lt"/>
                  <a:buAutoNum type="arabicPeriod"/>
                </a:pPr>
                <a:r>
                  <a:rPr lang="en-US" altLang="en-US" i="1" dirty="0"/>
                  <a:t> </a:t>
                </a:r>
                <a:r>
                  <a:rPr lang="en-US" altLang="en-US" dirty="0"/>
                  <a:t>Variance(</a:t>
                </a:r>
                <a14:m>
                  <m:oMath xmlns:m="http://schemas.openxmlformats.org/officeDocument/2006/math">
                    <m:acc>
                      <m:accPr>
                        <m:chr m:val="̅"/>
                        <m:ctrlPr>
                          <a:rPr lang="en-US" altLang="en-US" i="1">
                            <a:latin typeface="Cambria Math" panose="02040503050406030204" pitchFamily="18" charset="0"/>
                          </a:rPr>
                        </m:ctrlPr>
                      </m:accPr>
                      <m:e>
                        <m:r>
                          <a:rPr lang="en-US" altLang="en-US" i="1">
                            <a:latin typeface="Cambria Math" charset="0"/>
                          </a:rPr>
                          <m:t>𝑌</m:t>
                        </m:r>
                      </m:e>
                    </m:acc>
                    <m:r>
                      <a:rPr lang="en-US" altLang="en-US" i="1">
                        <a:latin typeface="Cambria Math" charset="0"/>
                      </a:rPr>
                      <m:t>)</m:t>
                    </m:r>
                    <m:r>
                      <a:rPr lang="en-US" altLang="en-US">
                        <a:latin typeface="Cambria Math" charset="0"/>
                      </a:rPr>
                      <m:t>=</m:t>
                    </m:r>
                    <m:f>
                      <m:fPr>
                        <m:ctrlPr>
                          <a:rPr lang="en-US" altLang="en-US" i="1">
                            <a:latin typeface="Cambria Math" panose="02040503050406030204" pitchFamily="18" charset="0"/>
                          </a:rPr>
                        </m:ctrlPr>
                      </m:fPr>
                      <m:num>
                        <m:sSup>
                          <m:sSupPr>
                            <m:ctrlPr>
                              <a:rPr lang="en-US" altLang="en-US" i="1">
                                <a:latin typeface="Cambria Math" panose="02040503050406030204" pitchFamily="18" charset="0"/>
                              </a:rPr>
                            </m:ctrlPr>
                          </m:sSupPr>
                          <m:e>
                            <m:r>
                              <a:rPr lang="en-US" altLang="en-US" i="1">
                                <a:latin typeface="Cambria Math" charset="0"/>
                                <a:ea typeface="Cambria Math" charset="0"/>
                                <a:cs typeface="Cambria Math" charset="0"/>
                              </a:rPr>
                              <m:t>𝜎</m:t>
                            </m:r>
                          </m:e>
                          <m:sup>
                            <m:r>
                              <a:rPr lang="en-US" altLang="en-US" i="1">
                                <a:latin typeface="Cambria Math" charset="0"/>
                              </a:rPr>
                              <m:t>2</m:t>
                            </m:r>
                          </m:sup>
                        </m:sSup>
                      </m:num>
                      <m:den>
                        <m:r>
                          <a:rPr lang="en-US" altLang="en-US" i="1">
                            <a:latin typeface="Cambria Math" charset="0"/>
                          </a:rPr>
                          <m:t>𝑛</m:t>
                        </m:r>
                      </m:den>
                    </m:f>
                  </m:oMath>
                </a14:m>
                <a:r>
                  <a:rPr lang="en-US" altLang="en-US" dirty="0"/>
                  <a:t>, where </a:t>
                </a:r>
                <a14:m>
                  <m:oMath xmlns:m="http://schemas.openxmlformats.org/officeDocument/2006/math">
                    <m:sSup>
                      <m:sSupPr>
                        <m:ctrlPr>
                          <a:rPr lang="en-US" altLang="en-US" i="1" smtClean="0">
                            <a:latin typeface="Cambria Math" panose="02040503050406030204" pitchFamily="18" charset="0"/>
                          </a:rPr>
                        </m:ctrlPr>
                      </m:sSupPr>
                      <m:e>
                        <m:r>
                          <a:rPr lang="en-US" altLang="en-US" i="1">
                            <a:latin typeface="Cambria Math" panose="02040503050406030204" pitchFamily="18" charset="0"/>
                            <a:ea typeface="Cambria Math" panose="02040503050406030204" pitchFamily="18" charset="0"/>
                          </a:rPr>
                          <m:t>𝜎</m:t>
                        </m:r>
                      </m:e>
                      <m:sup>
                        <m:r>
                          <a:rPr lang="en-US" altLang="en-US" b="0" i="1" smtClean="0">
                            <a:latin typeface="Cambria Math" panose="02040503050406030204" pitchFamily="18" charset="0"/>
                          </a:rPr>
                          <m:t>2</m:t>
                        </m:r>
                      </m:sup>
                    </m:sSup>
                  </m:oMath>
                </a14:m>
                <a:r>
                  <a:rPr lang="en-US" altLang="en-US" dirty="0"/>
                  <a:t> is the variance of the population</a:t>
                </a:r>
              </a:p>
              <a:p>
                <a:pPr marL="749808" lvl="1" indent="-457200">
                  <a:buFont typeface="+mj-lt"/>
                  <a:buAutoNum type="arabicPeriod"/>
                </a:pPr>
                <a14:m>
                  <m:oMath xmlns:m="http://schemas.openxmlformats.org/officeDocument/2006/math">
                    <m:acc>
                      <m:accPr>
                        <m:chr m:val="̅"/>
                        <m:ctrlPr>
                          <a:rPr lang="en-US" altLang="en-US" i="1" smtClean="0">
                            <a:solidFill>
                              <a:srgbClr val="FF0000"/>
                            </a:solidFill>
                            <a:latin typeface="Cambria Math" panose="02040503050406030204" pitchFamily="18" charset="0"/>
                          </a:rPr>
                        </m:ctrlPr>
                      </m:accPr>
                      <m:e>
                        <m:r>
                          <a:rPr lang="en-US" altLang="en-US" b="0" i="1" smtClean="0">
                            <a:solidFill>
                              <a:srgbClr val="FF0000"/>
                            </a:solidFill>
                            <a:latin typeface="Cambria Math" panose="02040503050406030204" pitchFamily="18" charset="0"/>
                          </a:rPr>
                          <m:t> </m:t>
                        </m:r>
                        <m:r>
                          <a:rPr lang="en-US" altLang="en-US" i="1">
                            <a:solidFill>
                              <a:srgbClr val="FF0000"/>
                            </a:solidFill>
                            <a:latin typeface="Cambria Math" charset="0"/>
                          </a:rPr>
                          <m:t>𝑌</m:t>
                        </m:r>
                      </m:e>
                    </m:acc>
                    <m:r>
                      <a:rPr lang="en-US" altLang="en-US" i="1">
                        <a:solidFill>
                          <a:srgbClr val="FF0000"/>
                        </a:solidFill>
                        <a:latin typeface="Cambria Math" panose="02040503050406030204" pitchFamily="18" charset="0"/>
                      </a:rPr>
                      <m:t> </m:t>
                    </m:r>
                  </m:oMath>
                </a14:m>
                <a:r>
                  <a:rPr lang="en-US" altLang="en-US" dirty="0">
                    <a:solidFill>
                      <a:srgbClr val="FF0000"/>
                    </a:solidFill>
                  </a:rPr>
                  <a:t>distribution is approximately normal if </a:t>
                </a:r>
                <a:r>
                  <a:rPr lang="en-US" altLang="en-US" i="1" dirty="0">
                    <a:solidFill>
                      <a:srgbClr val="FF0000"/>
                    </a:solidFill>
                  </a:rPr>
                  <a:t>n</a:t>
                </a:r>
                <a:r>
                  <a:rPr lang="en-US" altLang="en-US" dirty="0">
                    <a:solidFill>
                      <a:srgbClr val="FF0000"/>
                    </a:solidFill>
                  </a:rPr>
                  <a:t> is larger than 30</a:t>
                </a:r>
                <a:endParaRPr lang="en-US" altLang="en-US" i="1" dirty="0">
                  <a:solidFill>
                    <a:srgbClr val="FF0000"/>
                  </a:solidFill>
                </a:endParaRPr>
              </a:p>
              <a:p>
                <a:pPr>
                  <a:buFont typeface="Arial" charset="0"/>
                  <a:buChar char="•"/>
                </a:pPr>
                <a:r>
                  <a:rPr lang="en-US" altLang="en-US" sz="2400" dirty="0"/>
                  <a:t> This last fact is due to the </a:t>
                </a:r>
                <a:r>
                  <a:rPr lang="en-US" sz="2400" b="1" u="sng" cap="small" dirty="0"/>
                  <a:t>Central Limit Theorem (CLT)</a:t>
                </a:r>
                <a:endParaRPr lang="en-US" altLang="en-US" sz="2400" dirty="0"/>
              </a:p>
              <a:p>
                <a:pPr marL="0" indent="0" algn="ctr">
                  <a:buNone/>
                </a:pPr>
                <a:endParaRPr lang="en-US" altLang="en-US" sz="2400" dirty="0"/>
              </a:p>
              <a:p>
                <a:pPr marL="0" indent="0" algn="ctr">
                  <a:buNone/>
                </a:pPr>
                <a:endParaRPr lang="en-US" alt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262" t="-21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a:t>
            </a:fld>
            <a:endParaRPr lang="en-US" altLang="en-US"/>
          </a:p>
        </p:txBody>
      </p:sp>
    </p:spTree>
    <p:extLst>
      <p:ext uri="{BB962C8B-B14F-4D97-AF65-F5344CB8AC3E}">
        <p14:creationId xmlns:p14="http://schemas.microsoft.com/office/powerpoint/2010/main" val="57349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C91BB-9306-49CB-A764-12979F604CD4}"/>
              </a:ext>
            </a:extLst>
          </p:cNvPr>
          <p:cNvSpPr>
            <a:spLocks noGrp="1"/>
          </p:cNvSpPr>
          <p:nvPr>
            <p:ph type="title"/>
          </p:nvPr>
        </p:nvSpPr>
        <p:spPr/>
        <p:txBody>
          <a:bodyPr/>
          <a:lstStyle/>
          <a:p>
            <a:r>
              <a:rPr lang="en-US" dirty="0"/>
              <a:t>Explore power!</a:t>
            </a:r>
          </a:p>
        </p:txBody>
      </p:sp>
      <p:sp>
        <p:nvSpPr>
          <p:cNvPr id="3" name="Content Placeholder 2">
            <a:extLst>
              <a:ext uri="{FF2B5EF4-FFF2-40B4-BE49-F238E27FC236}">
                <a16:creationId xmlns:a16="http://schemas.microsoft.com/office/drawing/2014/main" id="{58B78432-0FBE-49C8-A4EB-1D169E120799}"/>
              </a:ext>
            </a:extLst>
          </p:cNvPr>
          <p:cNvSpPr>
            <a:spLocks noGrp="1"/>
          </p:cNvSpPr>
          <p:nvPr>
            <p:ph idx="1"/>
          </p:nvPr>
        </p:nvSpPr>
        <p:spPr/>
        <p:txBody>
          <a:bodyPr/>
          <a:lstStyle/>
          <a:p>
            <a:r>
              <a:rPr lang="en-US" dirty="0"/>
              <a:t>Here is an applet that will show you what happens to the power/beta when you change the sample size, alpha, standard deviation, or effect size (measure of the difference between null mean and actual (alternative) mean).</a:t>
            </a:r>
          </a:p>
          <a:p>
            <a:r>
              <a:rPr lang="en-US" dirty="0">
                <a:hlinkClick r:id="rId2"/>
              </a:rPr>
              <a:t>http://shiny.stat.tamu.edu:3838/eykolo/power/</a:t>
            </a:r>
            <a:endParaRPr lang="en-US" dirty="0"/>
          </a:p>
        </p:txBody>
      </p:sp>
      <p:sp>
        <p:nvSpPr>
          <p:cNvPr id="4" name="Slide Number Placeholder 3">
            <a:extLst>
              <a:ext uri="{FF2B5EF4-FFF2-40B4-BE49-F238E27FC236}">
                <a16:creationId xmlns:a16="http://schemas.microsoft.com/office/drawing/2014/main" id="{616B28F6-2017-4DF6-93C1-A1E662AE47CD}"/>
              </a:ext>
            </a:extLst>
          </p:cNvPr>
          <p:cNvSpPr>
            <a:spLocks noGrp="1"/>
          </p:cNvSpPr>
          <p:nvPr>
            <p:ph type="sldNum" sz="quarter" idx="12"/>
          </p:nvPr>
        </p:nvSpPr>
        <p:spPr/>
        <p:txBody>
          <a:bodyPr/>
          <a:lstStyle/>
          <a:p>
            <a:pPr>
              <a:defRPr/>
            </a:pPr>
            <a:fld id="{85BC5B7D-D6B0-4550-9BAF-D21F2647AC79}" type="slidenum">
              <a:rPr lang="en-US" altLang="en-US" smtClean="0"/>
              <a:pPr>
                <a:defRPr/>
              </a:pPr>
              <a:t>40</a:t>
            </a:fld>
            <a:endParaRPr lang="en-US" altLang="en-US"/>
          </a:p>
        </p:txBody>
      </p:sp>
    </p:spTree>
    <p:extLst>
      <p:ext uri="{BB962C8B-B14F-4D97-AF65-F5344CB8AC3E}">
        <p14:creationId xmlns:p14="http://schemas.microsoft.com/office/powerpoint/2010/main" val="601287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SAS Proc Power code</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41</a:t>
            </a:fld>
            <a:endParaRPr lang="en-US" altLang="en-US"/>
          </a:p>
        </p:txBody>
      </p:sp>
    </p:spTree>
    <p:extLst>
      <p:ext uri="{BB962C8B-B14F-4D97-AF65-F5344CB8AC3E}">
        <p14:creationId xmlns:p14="http://schemas.microsoft.com/office/powerpoint/2010/main" val="4083281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441" y="286606"/>
            <a:ext cx="7776319" cy="1450757"/>
          </a:xfrm>
        </p:spPr>
        <p:txBody>
          <a:bodyPr>
            <a:normAutofit fontScale="90000"/>
          </a:bodyPr>
          <a:lstStyle/>
          <a:p>
            <a:r>
              <a:rPr lang="en-US" dirty="0"/>
              <a:t>(Go to break out)</a:t>
            </a:r>
            <a:br>
              <a:rPr lang="en-US" dirty="0"/>
            </a:br>
            <a:r>
              <a:rPr lang="en-US" dirty="0"/>
              <a:t>Consider the following options.	</a:t>
            </a:r>
          </a:p>
        </p:txBody>
      </p:sp>
      <p:sp>
        <p:nvSpPr>
          <p:cNvPr id="3" name="Content Placeholder 2"/>
          <p:cNvSpPr>
            <a:spLocks noGrp="1"/>
          </p:cNvSpPr>
          <p:nvPr>
            <p:ph idx="1"/>
          </p:nvPr>
        </p:nvSpPr>
        <p:spPr/>
        <p:txBody>
          <a:bodyPr/>
          <a:lstStyle/>
          <a:p>
            <a:r>
              <a:rPr lang="en-US" dirty="0"/>
              <a:t>A. The probability of rejecting Ho when the null is true.</a:t>
            </a:r>
          </a:p>
          <a:p>
            <a:r>
              <a:rPr lang="en-US" dirty="0"/>
              <a:t>B. The probability of accepting Ho when the null is true.</a:t>
            </a:r>
          </a:p>
          <a:p>
            <a:r>
              <a:rPr lang="en-US" dirty="0"/>
              <a:t>C. The probability of rejecting Ho when the null is false.</a:t>
            </a:r>
          </a:p>
          <a:p>
            <a:r>
              <a:rPr lang="en-US" dirty="0"/>
              <a:t>D. The probability of FTR Ho when the null is true.</a:t>
            </a:r>
          </a:p>
          <a:p>
            <a:r>
              <a:rPr lang="en-US" dirty="0"/>
              <a:t>E. The probability of FTR Ho when the null is false.</a:t>
            </a:r>
          </a:p>
          <a:p>
            <a:endParaRPr lang="en-US" dirty="0"/>
          </a:p>
          <a:p>
            <a:r>
              <a:rPr lang="en-US" dirty="0"/>
              <a:t>WHICH IS POWER? ___</a:t>
            </a:r>
          </a:p>
          <a:p>
            <a:r>
              <a:rPr lang="en-US" dirty="0"/>
              <a:t>WHICH IS ALPHA? ___</a:t>
            </a:r>
          </a:p>
          <a:p>
            <a:r>
              <a:rPr lang="en-US" dirty="0"/>
              <a:t>WHICH IS BETA? ___</a:t>
            </a:r>
          </a:p>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42</a:t>
            </a:fld>
            <a:endParaRPr lang="en-US" altLang="en-US"/>
          </a:p>
        </p:txBody>
      </p:sp>
      <p:sp>
        <p:nvSpPr>
          <p:cNvPr id="5" name="TextBox 4"/>
          <p:cNvSpPr txBox="1"/>
          <p:nvPr/>
        </p:nvSpPr>
        <p:spPr>
          <a:xfrm>
            <a:off x="2957512" y="4508281"/>
            <a:ext cx="651509" cy="369332"/>
          </a:xfrm>
          <a:prstGeom prst="rect">
            <a:avLst/>
          </a:prstGeom>
          <a:noFill/>
        </p:spPr>
        <p:txBody>
          <a:bodyPr wrap="square" rtlCol="0">
            <a:spAutoFit/>
          </a:bodyPr>
          <a:lstStyle/>
          <a:p>
            <a:r>
              <a:rPr lang="en-US" dirty="0">
                <a:solidFill>
                  <a:srgbClr val="FF0000"/>
                </a:solidFill>
              </a:rPr>
              <a:t>C</a:t>
            </a:r>
          </a:p>
        </p:txBody>
      </p:sp>
      <p:sp>
        <p:nvSpPr>
          <p:cNvPr id="6" name="TextBox 5"/>
          <p:cNvSpPr txBox="1"/>
          <p:nvPr/>
        </p:nvSpPr>
        <p:spPr>
          <a:xfrm>
            <a:off x="2860357" y="4998336"/>
            <a:ext cx="651509" cy="369332"/>
          </a:xfrm>
          <a:prstGeom prst="rect">
            <a:avLst/>
          </a:prstGeom>
          <a:noFill/>
        </p:spPr>
        <p:txBody>
          <a:bodyPr wrap="square" rtlCol="0">
            <a:spAutoFit/>
          </a:bodyPr>
          <a:lstStyle/>
          <a:p>
            <a:r>
              <a:rPr lang="en-US" dirty="0">
                <a:solidFill>
                  <a:srgbClr val="FF0000"/>
                </a:solidFill>
              </a:rPr>
              <a:t>A</a:t>
            </a:r>
          </a:p>
        </p:txBody>
      </p:sp>
      <p:sp>
        <p:nvSpPr>
          <p:cNvPr id="7" name="TextBox 6"/>
          <p:cNvSpPr txBox="1"/>
          <p:nvPr/>
        </p:nvSpPr>
        <p:spPr>
          <a:xfrm>
            <a:off x="2659380" y="5356887"/>
            <a:ext cx="651509" cy="369332"/>
          </a:xfrm>
          <a:prstGeom prst="rect">
            <a:avLst/>
          </a:prstGeom>
          <a:noFill/>
        </p:spPr>
        <p:txBody>
          <a:bodyPr wrap="square" rtlCol="0">
            <a:spAutoFit/>
          </a:bodyPr>
          <a:lstStyle/>
          <a:p>
            <a:r>
              <a:rPr lang="en-US" dirty="0">
                <a:solidFill>
                  <a:srgbClr val="FF0000"/>
                </a:solidFill>
              </a:rPr>
              <a:t>E</a:t>
            </a:r>
          </a:p>
        </p:txBody>
      </p:sp>
    </p:spTree>
    <p:extLst>
      <p:ext uri="{BB962C8B-B14F-4D97-AF65-F5344CB8AC3E}">
        <p14:creationId xmlns:p14="http://schemas.microsoft.com/office/powerpoint/2010/main" val="310018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all that are true.</a:t>
            </a:r>
            <a:br>
              <a:rPr lang="en-US" dirty="0"/>
            </a:br>
            <a:r>
              <a:rPr lang="en-US" dirty="0"/>
              <a:t>The power increases when:</a:t>
            </a:r>
          </a:p>
        </p:txBody>
      </p:sp>
      <p:sp>
        <p:nvSpPr>
          <p:cNvPr id="3" name="Content Placeholder 2"/>
          <p:cNvSpPr>
            <a:spLocks noGrp="1"/>
          </p:cNvSpPr>
          <p:nvPr>
            <p:ph idx="1"/>
          </p:nvPr>
        </p:nvSpPr>
        <p:spPr/>
        <p:txBody>
          <a:bodyPr/>
          <a:lstStyle/>
          <a:p>
            <a:r>
              <a:rPr lang="en-US" dirty="0"/>
              <a:t>A. The sample size decreases.</a:t>
            </a:r>
          </a:p>
          <a:p>
            <a:r>
              <a:rPr lang="en-US" dirty="0"/>
              <a:t>B. The sample size increases.</a:t>
            </a:r>
          </a:p>
          <a:p>
            <a:r>
              <a:rPr lang="en-US" dirty="0"/>
              <a:t>C. The standard deviation / standard error decreases.</a:t>
            </a:r>
          </a:p>
          <a:p>
            <a:r>
              <a:rPr lang="en-US" dirty="0"/>
              <a:t>D. The effect size increases.</a:t>
            </a:r>
          </a:p>
          <a:p>
            <a:r>
              <a:rPr lang="en-US" dirty="0"/>
              <a:t>E. The effect size decreases.</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43</a:t>
            </a:fld>
            <a:endParaRPr lang="en-US" altLang="en-US"/>
          </a:p>
        </p:txBody>
      </p:sp>
    </p:spTree>
    <p:extLst>
      <p:ext uri="{BB962C8B-B14F-4D97-AF65-F5344CB8AC3E}">
        <p14:creationId xmlns:p14="http://schemas.microsoft.com/office/powerpoint/2010/main" val="610946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all that are true.</a:t>
            </a:r>
            <a:br>
              <a:rPr lang="en-US" dirty="0"/>
            </a:br>
            <a:r>
              <a:rPr lang="en-US" dirty="0"/>
              <a:t>The power increases when:</a:t>
            </a:r>
          </a:p>
        </p:txBody>
      </p:sp>
      <p:sp>
        <p:nvSpPr>
          <p:cNvPr id="3" name="Content Placeholder 2"/>
          <p:cNvSpPr>
            <a:spLocks noGrp="1"/>
          </p:cNvSpPr>
          <p:nvPr>
            <p:ph idx="1"/>
          </p:nvPr>
        </p:nvSpPr>
        <p:spPr/>
        <p:txBody>
          <a:bodyPr/>
          <a:lstStyle/>
          <a:p>
            <a:r>
              <a:rPr lang="en-US" dirty="0"/>
              <a:t>A. The sample size decreases.</a:t>
            </a:r>
          </a:p>
          <a:p>
            <a:r>
              <a:rPr lang="en-US" dirty="0">
                <a:solidFill>
                  <a:srgbClr val="FF0000"/>
                </a:solidFill>
              </a:rPr>
              <a:t>B. The sample size increases.</a:t>
            </a:r>
          </a:p>
          <a:p>
            <a:r>
              <a:rPr lang="en-US" dirty="0">
                <a:solidFill>
                  <a:srgbClr val="FF0000"/>
                </a:solidFill>
              </a:rPr>
              <a:t>C. The standard deviation / standard error decreases.</a:t>
            </a:r>
          </a:p>
          <a:p>
            <a:r>
              <a:rPr lang="en-US" dirty="0">
                <a:solidFill>
                  <a:srgbClr val="FF0000"/>
                </a:solidFill>
              </a:rPr>
              <a:t>D. The effect size increases.</a:t>
            </a:r>
          </a:p>
          <a:p>
            <a:r>
              <a:rPr lang="en-US" dirty="0"/>
              <a:t>E. The effect size decreases.</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44</a:t>
            </a:fld>
            <a:endParaRPr lang="en-US" altLang="en-US"/>
          </a:p>
        </p:txBody>
      </p:sp>
    </p:spTree>
    <p:extLst>
      <p:ext uri="{BB962C8B-B14F-4D97-AF65-F5344CB8AC3E}">
        <p14:creationId xmlns:p14="http://schemas.microsoft.com/office/powerpoint/2010/main" val="26164052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45</a:t>
            </a:fld>
            <a:endParaRPr lang="en-US" altLang="en-US"/>
          </a:p>
        </p:txBody>
      </p:sp>
    </p:spTree>
    <p:extLst>
      <p:ext uri="{BB962C8B-B14F-4D97-AF65-F5344CB8AC3E}">
        <p14:creationId xmlns:p14="http://schemas.microsoft.com/office/powerpoint/2010/main" val="41904921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of Sample Average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altLang="en-US" sz="2400" dirty="0"/>
                  <a:t>Proof that </a:t>
                </a: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𝜇</m:t>
                    </m:r>
                  </m:oMath>
                </a14:m>
                <a:r>
                  <a:rPr lang="en-US" altLang="en-US" sz="2400" dirty="0"/>
                  <a:t>:  </a:t>
                </a:r>
                <a:endParaRPr lang="en-US" altLang="en-US" sz="2400" b="0" i="1" dirty="0">
                  <a:latin typeface="Cambria Math" panose="02040503050406030204" pitchFamily="18" charset="0"/>
                </a:endParaRPr>
              </a:p>
              <a:p>
                <a:pPr marL="201168" lvl="1" indent="0">
                  <a:buNone/>
                </a:pPr>
                <a14:m>
                  <m:oMath xmlns:m="http://schemas.openxmlformats.org/officeDocument/2006/math">
                    <m:r>
                      <a:rPr lang="en-US" altLang="en-US" sz="2000" i="1">
                        <a:latin typeface="Cambria Math" panose="02040503050406030204" pitchFamily="18" charset="0"/>
                      </a:rPr>
                      <m:t>𝐸</m:t>
                    </m:r>
                    <m:d>
                      <m:dPr>
                        <m:ctrlPr>
                          <a:rPr lang="en-US" altLang="en-US" sz="2000" i="1">
                            <a:latin typeface="Cambria Math" panose="02040503050406030204" pitchFamily="18" charset="0"/>
                          </a:rPr>
                        </m:ctrlPr>
                      </m:d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𝑌</m:t>
                            </m:r>
                          </m:e>
                        </m:acc>
                      </m:e>
                    </m:d>
                    <m:r>
                      <a:rPr lang="en-US" altLang="en-US" sz="2000" i="1">
                        <a:latin typeface="Cambria Math" panose="02040503050406030204" pitchFamily="18" charset="0"/>
                      </a:rPr>
                      <m:t>=</m:t>
                    </m:r>
                    <m:r>
                      <a:rPr lang="en-US" altLang="en-US" sz="2000" i="1">
                        <a:latin typeface="Cambria Math" panose="02040503050406030204" pitchFamily="18" charset="0"/>
                      </a:rPr>
                      <m:t>𝐸</m:t>
                    </m:r>
                    <m:d>
                      <m:dPr>
                        <m:ctrlPr>
                          <a:rPr lang="en-US" altLang="en-US" sz="2000" i="1">
                            <a:latin typeface="Cambria Math" panose="02040503050406030204" pitchFamily="18" charset="0"/>
                          </a:rPr>
                        </m:ctrlPr>
                      </m:dPr>
                      <m:e>
                        <m:f>
                          <m:fPr>
                            <m:ctrlPr>
                              <a:rPr lang="en-US" altLang="en-US" sz="2000" i="1" smtClean="0">
                                <a:latin typeface="Cambria Math" panose="02040503050406030204" pitchFamily="18" charset="0"/>
                              </a:rPr>
                            </m:ctrlPr>
                          </m:fPr>
                          <m:num>
                            <m:sSub>
                              <m:sSubPr>
                                <m:ctrlPr>
                                  <a:rPr lang="en-US" altLang="en-US" sz="2000" i="1" dirty="0">
                                    <a:latin typeface="Cambria Math" panose="02040503050406030204" pitchFamily="18" charset="0"/>
                                  </a:rPr>
                                </m:ctrlPr>
                              </m:sSubPr>
                              <m:e>
                                <m:r>
                                  <a:rPr lang="en-US" altLang="en-US" sz="2000" i="1" dirty="0">
                                    <a:latin typeface="Cambria Math" panose="02040503050406030204" pitchFamily="18" charset="0"/>
                                  </a:rPr>
                                  <m:t>𝑌</m:t>
                                </m:r>
                              </m:e>
                              <m:sub>
                                <m:r>
                                  <a:rPr lang="en-US" altLang="en-US" sz="2000" b="0" i="1" dirty="0" smtClean="0">
                                    <a:latin typeface="Cambria Math" panose="02040503050406030204" pitchFamily="18" charset="0"/>
                                  </a:rPr>
                                  <m:t>1</m:t>
                                </m:r>
                              </m:sub>
                            </m:sSub>
                            <m:r>
                              <m:rPr>
                                <m:nor/>
                              </m:rPr>
                              <a:rPr lang="en-US" altLang="en-US" sz="2000" dirty="0"/>
                              <m:t>+</m:t>
                            </m:r>
                            <m:sSub>
                              <m:sSubPr>
                                <m:ctrlPr>
                                  <a:rPr lang="en-US" altLang="en-US" sz="2000" i="1" dirty="0">
                                    <a:latin typeface="Cambria Math" panose="02040503050406030204" pitchFamily="18" charset="0"/>
                                  </a:rPr>
                                </m:ctrlPr>
                              </m:sSubPr>
                              <m:e>
                                <m:r>
                                  <a:rPr lang="en-US" altLang="en-US" sz="2000" i="1" dirty="0">
                                    <a:latin typeface="Cambria Math" panose="02040503050406030204" pitchFamily="18" charset="0"/>
                                  </a:rPr>
                                  <m:t>𝑌</m:t>
                                </m:r>
                              </m:e>
                              <m:sub>
                                <m:r>
                                  <a:rPr lang="en-US" altLang="en-US" sz="2000" b="0" i="1" dirty="0" smtClean="0">
                                    <a:latin typeface="Cambria Math" panose="02040503050406030204" pitchFamily="18" charset="0"/>
                                  </a:rPr>
                                  <m:t>2</m:t>
                                </m:r>
                              </m:sub>
                            </m:sSub>
                            <m:r>
                              <m:rPr>
                                <m:nor/>
                              </m:rPr>
                              <a:rPr lang="en-US" altLang="en-US" sz="2000" dirty="0"/>
                              <m:t>+ … +</m:t>
                            </m:r>
                            <m:sSub>
                              <m:sSubPr>
                                <m:ctrlPr>
                                  <a:rPr lang="en-US" altLang="en-US" sz="2000" i="1" dirty="0" smtClean="0">
                                    <a:latin typeface="Cambria Math" panose="02040503050406030204" pitchFamily="18" charset="0"/>
                                  </a:rPr>
                                </m:ctrlPr>
                              </m:sSubPr>
                              <m:e>
                                <m:r>
                                  <a:rPr lang="en-US" altLang="en-US" sz="2000" b="0" i="1" dirty="0" smtClean="0">
                                    <a:latin typeface="Cambria Math" panose="02040503050406030204" pitchFamily="18" charset="0"/>
                                  </a:rPr>
                                  <m:t>𝑌</m:t>
                                </m:r>
                              </m:e>
                              <m:sub>
                                <m:r>
                                  <a:rPr lang="en-US" altLang="en-US" sz="2000" b="0" i="1" dirty="0" smtClean="0">
                                    <a:latin typeface="Cambria Math" panose="02040503050406030204" pitchFamily="18" charset="0"/>
                                  </a:rPr>
                                  <m:t>𝑛</m:t>
                                </m:r>
                              </m:sub>
                            </m:sSub>
                          </m:num>
                          <m:den>
                            <m:r>
                              <a:rPr lang="en-US" altLang="en-US" sz="2000" i="1">
                                <a:latin typeface="Cambria Math" charset="0"/>
                              </a:rPr>
                              <m:t>𝑛</m:t>
                            </m:r>
                          </m:den>
                        </m:f>
                      </m:e>
                    </m:d>
                  </m:oMath>
                </a14:m>
                <a:r>
                  <a:rPr lang="en-US" altLang="en-US" sz="2200" dirty="0"/>
                  <a:t> by the definition of </a:t>
                </a:r>
                <a14:m>
                  <m:oMath xmlns:m="http://schemas.openxmlformats.org/officeDocument/2006/math">
                    <m:acc>
                      <m:accPr>
                        <m:chr m:val="̅"/>
                        <m:ctrlPr>
                          <a:rPr lang="en-US" altLang="en-US" sz="2200" i="1" smtClean="0">
                            <a:latin typeface="Cambria Math" panose="02040503050406030204" pitchFamily="18" charset="0"/>
                          </a:rPr>
                        </m:ctrlPr>
                      </m:accPr>
                      <m:e>
                        <m:r>
                          <a:rPr lang="en-US" altLang="en-US" sz="2200" b="0" i="1" smtClean="0">
                            <a:latin typeface="Cambria Math" panose="02040503050406030204" pitchFamily="18" charset="0"/>
                          </a:rPr>
                          <m:t>𝑌</m:t>
                        </m:r>
                      </m:e>
                    </m:acc>
                  </m:oMath>
                </a14:m>
                <a:r>
                  <a:rPr lang="en-US" altLang="en-US" sz="2200" dirty="0"/>
                  <a:t>.</a:t>
                </a:r>
              </a:p>
              <a:p>
                <a:pPr marL="0" indent="0">
                  <a:buNone/>
                </a:pPr>
                <a14:m>
                  <m:oMath xmlns:m="http://schemas.openxmlformats.org/officeDocument/2006/math">
                    <m:r>
                      <a:rPr lang="en-US" altLang="en-US" sz="2800" i="1">
                        <a:latin typeface="Cambria Math" panose="02040503050406030204" pitchFamily="18" charset="0"/>
                      </a:rPr>
                      <m:t>𝐸</m:t>
                    </m:r>
                    <m:d>
                      <m:dPr>
                        <m:ctrlPr>
                          <a:rPr lang="en-US" altLang="en-US" sz="2800" i="1">
                            <a:latin typeface="Cambria Math" panose="02040503050406030204" pitchFamily="18" charset="0"/>
                          </a:rPr>
                        </m:ctrlPr>
                      </m:dPr>
                      <m:e>
                        <m:acc>
                          <m:accPr>
                            <m:chr m:val="̅"/>
                            <m:ctrlPr>
                              <a:rPr lang="en-US" altLang="en-US" sz="2800" i="1">
                                <a:latin typeface="Cambria Math" panose="02040503050406030204" pitchFamily="18" charset="0"/>
                              </a:rPr>
                            </m:ctrlPr>
                          </m:accPr>
                          <m:e>
                            <m:r>
                              <a:rPr lang="en-US" altLang="en-US" sz="2800" i="1">
                                <a:latin typeface="Cambria Math" panose="02040503050406030204" pitchFamily="18" charset="0"/>
                              </a:rPr>
                              <m:t>𝑌</m:t>
                            </m:r>
                          </m:e>
                        </m:acc>
                      </m:e>
                    </m:d>
                    <m:r>
                      <a:rPr lang="en-US" altLang="en-US" sz="2800" i="1">
                        <a:latin typeface="Cambria Math" panose="02040503050406030204" pitchFamily="18" charset="0"/>
                      </a:rPr>
                      <m:t>=</m:t>
                    </m:r>
                    <m:f>
                      <m:fPr>
                        <m:ctrlPr>
                          <a:rPr lang="en-US" altLang="en-US" sz="2800" i="1" smtClean="0">
                            <a:latin typeface="Cambria Math" panose="02040503050406030204" pitchFamily="18" charset="0"/>
                          </a:rPr>
                        </m:ctrlPr>
                      </m:fPr>
                      <m:num>
                        <m:r>
                          <a:rPr lang="en-US" altLang="en-US" sz="2800" b="0" i="1" smtClean="0">
                            <a:latin typeface="Cambria Math" panose="02040503050406030204" pitchFamily="18" charset="0"/>
                          </a:rPr>
                          <m:t>1</m:t>
                        </m:r>
                      </m:num>
                      <m:den>
                        <m:r>
                          <a:rPr lang="en-US" altLang="en-US" sz="2800" b="0" i="1" smtClean="0">
                            <a:latin typeface="Cambria Math" panose="02040503050406030204" pitchFamily="18" charset="0"/>
                          </a:rPr>
                          <m:t>𝑛</m:t>
                        </m:r>
                      </m:den>
                    </m:f>
                    <m:r>
                      <a:rPr lang="en-US" altLang="en-US" sz="2800" i="1">
                        <a:latin typeface="Cambria Math" panose="02040503050406030204" pitchFamily="18" charset="0"/>
                      </a:rPr>
                      <m:t>𝐸</m:t>
                    </m:r>
                    <m:d>
                      <m:dPr>
                        <m:ctrlPr>
                          <a:rPr lang="en-US" altLang="en-US" sz="2800" i="1">
                            <a:latin typeface="Cambria Math" panose="02040503050406030204" pitchFamily="18" charset="0"/>
                          </a:rPr>
                        </m:ctrlPr>
                      </m:dPr>
                      <m:e>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1</m:t>
                            </m:r>
                          </m:sub>
                        </m:sSub>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2</m:t>
                            </m:r>
                          </m:sub>
                        </m:sSub>
                        <m:r>
                          <m:rPr>
                            <m:nor/>
                          </m:rPr>
                          <a:rPr lang="en-US" altLang="en-US" sz="2400" dirty="0"/>
                          <m:t>+ … +</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𝑛</m:t>
                            </m:r>
                          </m:sub>
                        </m:sSub>
                      </m:e>
                    </m:d>
                  </m:oMath>
                </a14:m>
                <a:r>
                  <a:rPr lang="en-US" sz="2400" dirty="0"/>
                  <a:t> because </a:t>
                </a:r>
                <a14:m>
                  <m:oMath xmlns:m="http://schemas.openxmlformats.org/officeDocument/2006/math">
                    <m:r>
                      <a:rPr lang="en-US" altLang="en-US" sz="2400" i="1">
                        <a:latin typeface="Cambria Math" panose="02040503050406030204" pitchFamily="18" charset="0"/>
                      </a:rPr>
                      <m:t>𝑛</m:t>
                    </m:r>
                  </m:oMath>
                </a14:m>
                <a:r>
                  <a:rPr lang="en-US" sz="2400" dirty="0"/>
                  <a:t> is a constant.</a:t>
                </a:r>
              </a:p>
              <a:p>
                <a:pPr marL="0" indent="0">
                  <a:buNone/>
                </a:pP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smtClean="0">
                            <a:latin typeface="Cambria Math" panose="02040503050406030204" pitchFamily="18" charset="0"/>
                          </a:rPr>
                        </m:ctrlPr>
                      </m:dPr>
                      <m:e>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dirty="0"/>
                              <m:t>Y</m:t>
                            </m:r>
                            <m:r>
                              <m:rPr>
                                <m:nor/>
                              </m:rPr>
                              <a:rPr lang="en-US" altLang="en-US" sz="2400" baseline="-25000" dirty="0"/>
                              <m:t>1</m:t>
                            </m:r>
                            <m:r>
                              <m:rPr>
                                <m:nor/>
                              </m:rPr>
                              <a:rPr lang="en-US" altLang="en-US" sz="2400" dirty="0"/>
                              <m:t> </m:t>
                            </m:r>
                          </m:e>
                        </m:d>
                        <m:r>
                          <a:rPr lang="en-US" altLang="en-US" sz="2400" b="0" i="1" dirty="0" smtClean="0">
                            <a:latin typeface="Cambria Math" panose="02040503050406030204" pitchFamily="18" charset="0"/>
                          </a:rPr>
                          <m:t>+</m:t>
                        </m:r>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dirty="0"/>
                              <m:t>Y</m:t>
                            </m:r>
                            <m:r>
                              <m:rPr>
                                <m:nor/>
                              </m:rPr>
                              <a:rPr lang="en-US" altLang="en-US" sz="2400" baseline="-25000" dirty="0"/>
                              <m:t>2</m:t>
                            </m:r>
                            <m:r>
                              <m:rPr>
                                <m:nor/>
                              </m:rPr>
                              <a:rPr lang="en-US" altLang="en-US" sz="2400" dirty="0"/>
                              <m:t> </m:t>
                            </m:r>
                          </m:e>
                        </m:d>
                        <m:r>
                          <a:rPr lang="en-US" altLang="en-US" sz="2400" b="0" i="1" dirty="0" smtClean="0">
                            <a:latin typeface="Cambria Math" panose="02040503050406030204" pitchFamily="18" charset="0"/>
                          </a:rPr>
                          <m:t>+</m:t>
                        </m:r>
                        <m:r>
                          <m:rPr>
                            <m:nor/>
                          </m:rPr>
                          <a:rPr lang="en-US" altLang="en-US" sz="2400" dirty="0"/>
                          <m:t>…</m:t>
                        </m:r>
                        <m:r>
                          <a:rPr lang="en-US" altLang="en-US" sz="2400" b="0" i="1" dirty="0" smtClean="0">
                            <a:latin typeface="Cambria Math" panose="02040503050406030204" pitchFamily="18" charset="0"/>
                          </a:rPr>
                          <m:t>+</m:t>
                        </m:r>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dirty="0"/>
                              <m:t>Y</m:t>
                            </m:r>
                            <m:r>
                              <m:rPr>
                                <m:nor/>
                              </m:rPr>
                              <a:rPr lang="en-US" altLang="en-US" sz="2400" baseline="-25000" dirty="0"/>
                              <m:t>n</m:t>
                            </m:r>
                          </m:e>
                        </m:d>
                      </m:e>
                    </m:d>
                  </m:oMath>
                </a14:m>
                <a:r>
                  <a:rPr lang="en-US" sz="2400" dirty="0"/>
                  <a:t> because the expected value of a sum of random variables is equal to the sum of the expected values of the random variables.</a:t>
                </a:r>
              </a:p>
              <a:p>
                <a:pPr marL="0" indent="0">
                  <a:buNone/>
                </a:pP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a:latin typeface="Cambria Math" panose="02040503050406030204" pitchFamily="18" charset="0"/>
                          </a:rPr>
                        </m:ctrlPr>
                      </m:dPr>
                      <m:e>
                        <m:r>
                          <m:rPr>
                            <m:sty m:val="p"/>
                          </m:rPr>
                          <a:rPr lang="el-GR" altLang="en-US" sz="2400" i="1" smtClean="0">
                            <a:latin typeface="Cambria Math" panose="02040503050406030204" pitchFamily="18" charset="0"/>
                            <a:ea typeface="Cambria Math" panose="02040503050406030204" pitchFamily="18" charset="0"/>
                          </a:rPr>
                          <m:t>μ</m:t>
                        </m:r>
                        <m:r>
                          <a:rPr lang="en-US" altLang="en-US" sz="2400" i="1" dirty="0">
                            <a:latin typeface="Cambria Math" panose="02040503050406030204" pitchFamily="18" charset="0"/>
                          </a:rPr>
                          <m:t>+</m:t>
                        </m:r>
                        <m:r>
                          <m:rPr>
                            <m:sty m:val="p"/>
                          </m:rPr>
                          <a:rPr lang="el-GR" altLang="en-US" sz="2400" i="1" smtClean="0">
                            <a:latin typeface="Cambria Math" panose="02040503050406030204" pitchFamily="18" charset="0"/>
                            <a:ea typeface="Cambria Math" panose="02040503050406030204" pitchFamily="18" charset="0"/>
                          </a:rPr>
                          <m:t>μ</m:t>
                        </m:r>
                        <m:r>
                          <a:rPr lang="en-US" altLang="en-US" sz="2400" i="1" dirty="0">
                            <a:latin typeface="Cambria Math" panose="02040503050406030204" pitchFamily="18" charset="0"/>
                          </a:rPr>
                          <m:t>+</m:t>
                        </m:r>
                        <m:r>
                          <m:rPr>
                            <m:nor/>
                          </m:rPr>
                          <a:rPr lang="en-US" altLang="en-US" sz="2400" dirty="0"/>
                          <m:t>…</m:t>
                        </m:r>
                        <m:r>
                          <a:rPr lang="en-US" altLang="en-US" sz="2400" i="1" dirty="0">
                            <a:latin typeface="Cambria Math" panose="02040503050406030204" pitchFamily="18" charset="0"/>
                          </a:rPr>
                          <m:t>+</m:t>
                        </m:r>
                        <m:r>
                          <m:rPr>
                            <m:sty m:val="p"/>
                          </m:rPr>
                          <a:rPr lang="el-GR" altLang="en-US" sz="2400" i="1" smtClean="0">
                            <a:latin typeface="Cambria Math" panose="02040503050406030204" pitchFamily="18" charset="0"/>
                            <a:ea typeface="Cambria Math" panose="02040503050406030204" pitchFamily="18" charset="0"/>
                          </a:rPr>
                          <m:t>μ</m:t>
                        </m:r>
                      </m:e>
                    </m:d>
                    <m:r>
                      <a:rPr lang="en-US" altLang="en-US" sz="2400" b="0" i="1" baseline="-25000" dirty="0" smtClean="0">
                        <a:latin typeface="Cambria Math" panose="02040503050406030204" pitchFamily="18" charset="0"/>
                      </a:rPr>
                      <m:t> </m:t>
                    </m:r>
                  </m:oMath>
                </a14:m>
                <a:r>
                  <a:rPr lang="en-US" sz="2400" dirty="0"/>
                  <a:t>because </a:t>
                </a: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𝑌</m:t>
                            </m:r>
                          </m:e>
                          <m:sub>
                            <m:r>
                              <a:rPr lang="en-US" altLang="en-US" sz="2400" i="1">
                                <a:latin typeface="Cambria Math" panose="02040503050406030204" pitchFamily="18" charset="0"/>
                              </a:rPr>
                              <m:t>𝑖</m:t>
                            </m:r>
                          </m:sub>
                        </m:sSub>
                      </m:e>
                    </m:d>
                    <m:r>
                      <a:rPr lang="en-US" altLang="en-US" sz="2400" i="1">
                        <a:latin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𝜇</m:t>
                    </m:r>
                  </m:oMath>
                </a14:m>
                <a:r>
                  <a:rPr lang="en-US" altLang="en-US" sz="2400" dirty="0"/>
                  <a:t>.</a:t>
                </a:r>
              </a:p>
              <a:p>
                <a:pPr marL="0" indent="0">
                  <a:buNone/>
                </a:pPr>
                <a14:m>
                  <m:oMathPara xmlns:m="http://schemas.openxmlformats.org/officeDocument/2006/math">
                    <m:oMathParaPr>
                      <m:jc m:val="centerGroup"/>
                    </m:oMathParaPr>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a:latin typeface="Cambria Math" panose="02040503050406030204" pitchFamily="18" charset="0"/>
                            </a:rPr>
                          </m:ctrlPr>
                        </m:dPr>
                        <m:e>
                          <m:r>
                            <a:rPr lang="en-US" altLang="en-US" sz="2400" i="1">
                              <a:latin typeface="Cambria Math" panose="02040503050406030204" pitchFamily="18" charset="0"/>
                            </a:rPr>
                            <m:t>𝑛</m:t>
                          </m:r>
                          <m:r>
                            <m:rPr>
                              <m:sty m:val="p"/>
                            </m:rPr>
                            <a:rPr lang="el-GR" altLang="en-US" sz="2400" i="1">
                              <a:latin typeface="Cambria Math" panose="02040503050406030204" pitchFamily="18" charset="0"/>
                              <a:ea typeface="Cambria Math" panose="02040503050406030204" pitchFamily="18" charset="0"/>
                            </a:rPr>
                            <m:t>μ</m:t>
                          </m:r>
                        </m:e>
                      </m:d>
                      <m:r>
                        <a:rPr lang="en-US" altLang="en-US" sz="2400" b="0" i="1" smtClean="0">
                          <a:latin typeface="Cambria Math" panose="02040503050406030204" pitchFamily="18" charset="0"/>
                          <a:ea typeface="Cambria Math" panose="02040503050406030204" pitchFamily="18" charset="0"/>
                        </a:rPr>
                        <m:t>=</m:t>
                      </m:r>
                      <m:r>
                        <m:rPr>
                          <m:sty m:val="p"/>
                        </m:rPr>
                        <a:rPr lang="el-GR" altLang="en-US" sz="2400" i="1">
                          <a:latin typeface="Cambria Math" panose="02040503050406030204" pitchFamily="18" charset="0"/>
                          <a:ea typeface="Cambria Math" panose="02040503050406030204" pitchFamily="18" charset="0"/>
                        </a:rPr>
                        <m:t>μ</m:t>
                      </m:r>
                      <m:r>
                        <a:rPr lang="en-US" altLang="en-US" sz="2400" b="0" i="1" smtClean="0">
                          <a:latin typeface="Cambria Math" panose="02040503050406030204" pitchFamily="18" charset="0"/>
                          <a:ea typeface="Cambria Math" panose="02040503050406030204" pitchFamily="18" charset="0"/>
                        </a:rPr>
                        <m:t>. ∎</m:t>
                      </m:r>
                    </m:oMath>
                  </m:oMathPara>
                </a14:m>
                <a:endParaRPr lang="en-US" alt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423" t="-2121" r="-646" b="-4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46</a:t>
            </a:fld>
            <a:endParaRPr lang="en-US" altLang="en-US"/>
          </a:p>
        </p:txBody>
      </p:sp>
    </p:spTree>
    <p:extLst>
      <p:ext uri="{BB962C8B-B14F-4D97-AF65-F5344CB8AC3E}">
        <p14:creationId xmlns:p14="http://schemas.microsoft.com/office/powerpoint/2010/main" val="425807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738" y="2723411"/>
            <a:ext cx="7543800" cy="867165"/>
          </a:xfrm>
        </p:spPr>
        <p:txBody>
          <a:bodyPr>
            <a:normAutofit fontScale="90000"/>
          </a:bodyPr>
          <a:lstStyle/>
          <a:p>
            <a:pPr algn="ctr"/>
            <a:r>
              <a:rPr lang="en-US" dirty="0"/>
              <a:t>ANOTHER EXAMPLE</a:t>
            </a:r>
            <a:br>
              <a:rPr lang="en-US" dirty="0"/>
            </a:br>
            <a:r>
              <a:rPr lang="en-US" dirty="0"/>
              <a:t>FOR PRACTICE</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47</a:t>
            </a:fld>
            <a:endParaRPr lang="en-US" altLang="en-US"/>
          </a:p>
        </p:txBody>
      </p:sp>
    </p:spTree>
    <p:extLst>
      <p:ext uri="{BB962C8B-B14F-4D97-AF65-F5344CB8AC3E}">
        <p14:creationId xmlns:p14="http://schemas.microsoft.com/office/powerpoint/2010/main" val="1651103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33400" y="1447800"/>
            <a:ext cx="7848600" cy="1871663"/>
          </a:xfrm>
          <a:prstGeom prst="rect">
            <a:avLst/>
          </a:prstGeom>
          <a:noFill/>
          <a:ln w="9525">
            <a:noFill/>
            <a:miter lim="800000"/>
            <a:headEnd/>
            <a:tailEnd/>
          </a:ln>
        </p:spPr>
      </p:pic>
      <p:grpSp>
        <p:nvGrpSpPr>
          <p:cNvPr id="2" name="Group 5"/>
          <p:cNvGrpSpPr>
            <a:grpSpLocks/>
          </p:cNvGrpSpPr>
          <p:nvPr/>
        </p:nvGrpSpPr>
        <p:grpSpPr bwMode="auto">
          <a:xfrm>
            <a:off x="144939" y="3222993"/>
            <a:ext cx="1498601" cy="1938338"/>
            <a:chOff x="144" y="1913"/>
            <a:chExt cx="944" cy="1221"/>
          </a:xfrm>
        </p:grpSpPr>
        <p:sp>
          <p:nvSpPr>
            <p:cNvPr id="8202" name="Text Box 6"/>
            <p:cNvSpPr txBox="1">
              <a:spLocks noChangeArrowheads="1"/>
            </p:cNvSpPr>
            <p:nvPr/>
          </p:nvSpPr>
          <p:spPr bwMode="auto">
            <a:xfrm>
              <a:off x="144" y="1913"/>
              <a:ext cx="944" cy="1221"/>
            </a:xfrm>
            <a:prstGeom prst="rect">
              <a:avLst/>
            </a:prstGeom>
            <a:noFill/>
            <a:ln w="12700">
              <a:noFill/>
              <a:miter lim="800000"/>
              <a:headEnd/>
              <a:tailEnd/>
            </a:ln>
          </p:spPr>
          <p:txBody>
            <a:bodyPr wrap="none" anchor="ctr">
              <a:prstTxWarp prst="textNoShape">
                <a:avLst/>
              </a:prstTxWarp>
              <a:spAutoFit/>
            </a:bodyPr>
            <a:lstStyle/>
            <a:p>
              <a:r>
                <a:rPr lang="en-US" sz="2400" b="1" i="1" dirty="0">
                  <a:solidFill>
                    <a:schemeClr val="tx2"/>
                  </a:solidFill>
                </a:rPr>
                <a:t>H</a:t>
              </a:r>
              <a:r>
                <a:rPr lang="en-US" sz="2400" b="1" baseline="-25000" dirty="0">
                  <a:solidFill>
                    <a:schemeClr val="tx2"/>
                  </a:solidFill>
                </a:rPr>
                <a:t>0</a:t>
              </a:r>
              <a:r>
                <a:rPr lang="en-US" sz="2400" b="1" dirty="0">
                  <a:solidFill>
                    <a:schemeClr val="tx2"/>
                  </a:solidFill>
                </a:rPr>
                <a:t>: </a:t>
              </a:r>
              <a:r>
                <a:rPr lang="en-US" sz="2400" b="1" i="1" dirty="0">
                  <a:solidFill>
                    <a:schemeClr val="tx2"/>
                  </a:solidFill>
                  <a:sym typeface="Symbol" charset="2"/>
                </a:rPr>
                <a:t></a:t>
              </a:r>
              <a:r>
                <a:rPr lang="en-US" sz="2400" b="1" dirty="0">
                  <a:solidFill>
                    <a:schemeClr val="tx2"/>
                  </a:solidFill>
                  <a:sym typeface="Symbol" charset="2"/>
                </a:rPr>
                <a:t> = 1.8</a:t>
              </a:r>
            </a:p>
            <a:p>
              <a:r>
                <a:rPr lang="en-US" sz="2400" b="1" i="1" dirty="0">
                  <a:solidFill>
                    <a:schemeClr val="tx2"/>
                  </a:solidFill>
                  <a:sym typeface="Symbol" charset="2"/>
                </a:rPr>
                <a:t>H</a:t>
              </a:r>
              <a:r>
                <a:rPr lang="en-US" sz="2400" b="1" baseline="-25000" dirty="0">
                  <a:solidFill>
                    <a:schemeClr val="tx2"/>
                  </a:solidFill>
                  <a:sym typeface="Symbol" charset="2"/>
                </a:rPr>
                <a:t>1</a:t>
              </a:r>
              <a:r>
                <a:rPr lang="en-US" sz="2400" b="1" dirty="0">
                  <a:solidFill>
                    <a:schemeClr val="tx2"/>
                  </a:solidFill>
                  <a:sym typeface="Symbol" charset="2"/>
                </a:rPr>
                <a:t>: </a:t>
              </a:r>
              <a:r>
                <a:rPr lang="en-US" sz="2400" b="1" i="1" dirty="0">
                  <a:solidFill>
                    <a:schemeClr val="tx2"/>
                  </a:solidFill>
                  <a:sym typeface="Symbol" charset="2"/>
                </a:rPr>
                <a:t></a:t>
              </a:r>
              <a:r>
                <a:rPr lang="en-US" sz="2400" b="1" dirty="0">
                  <a:solidFill>
                    <a:schemeClr val="tx2"/>
                  </a:solidFill>
                  <a:sym typeface="Symbol" charset="2"/>
                </a:rPr>
                <a:t> </a:t>
              </a:r>
              <a:r>
                <a:rPr lang="en-US" sz="2400" b="1" dirty="0">
                  <a:solidFill>
                    <a:schemeClr val="tx2"/>
                  </a:solidFill>
                  <a:ea typeface="Arial" charset="0"/>
                  <a:cs typeface="Arial" charset="0"/>
                  <a:sym typeface="Symbol" charset="2"/>
                </a:rPr>
                <a:t>≠ </a:t>
              </a:r>
              <a:r>
                <a:rPr lang="en-US" sz="2400" b="1" dirty="0">
                  <a:solidFill>
                    <a:schemeClr val="tx2"/>
                  </a:solidFill>
                  <a:sym typeface="Symbol" charset="2"/>
                </a:rPr>
                <a:t>1.8</a:t>
              </a:r>
            </a:p>
            <a:p>
              <a:r>
                <a:rPr lang="en-US" sz="2400" b="1" dirty="0" err="1">
                  <a:solidFill>
                    <a:schemeClr val="tx2"/>
                  </a:solidFill>
                  <a:sym typeface="Symbol" charset="2"/>
                </a:rPr>
                <a:t></a:t>
              </a:r>
              <a:r>
                <a:rPr lang="en-US" sz="2400" b="1" dirty="0">
                  <a:solidFill>
                    <a:schemeClr val="tx2"/>
                  </a:solidFill>
                  <a:sym typeface="Symbol" charset="2"/>
                </a:rPr>
                <a:t> = 0.05</a:t>
              </a:r>
            </a:p>
            <a:p>
              <a:r>
                <a:rPr lang="en-US" sz="2400" b="1" i="1" dirty="0" err="1">
                  <a:solidFill>
                    <a:schemeClr val="tx2"/>
                  </a:solidFill>
                  <a:latin typeface="Times New Roman" charset="0"/>
                  <a:sym typeface="Symbol" charset="2"/>
                </a:rPr>
                <a:t>x</a:t>
              </a:r>
              <a:r>
                <a:rPr lang="en-US" sz="2400" b="1" dirty="0">
                  <a:solidFill>
                    <a:schemeClr val="tx2"/>
                  </a:solidFill>
                  <a:sym typeface="Symbol" charset="2"/>
                </a:rPr>
                <a:t> = 1.713</a:t>
              </a:r>
            </a:p>
            <a:p>
              <a:r>
                <a:rPr lang="en-US" sz="2400" b="1" dirty="0" err="1">
                  <a:solidFill>
                    <a:schemeClr val="tx2"/>
                  </a:solidFill>
                  <a:sym typeface="Symbol" charset="2"/>
                </a:rPr>
                <a:t>s</a:t>
              </a:r>
              <a:r>
                <a:rPr lang="en-US" sz="2400" b="1" dirty="0">
                  <a:solidFill>
                    <a:schemeClr val="tx2"/>
                  </a:solidFill>
                  <a:sym typeface="Symbol" charset="2"/>
                </a:rPr>
                <a:t> = .2588</a:t>
              </a:r>
            </a:p>
          </p:txBody>
        </p:sp>
        <p:sp>
          <p:nvSpPr>
            <p:cNvPr id="8203" name="Line 7"/>
            <p:cNvSpPr>
              <a:spLocks noChangeShapeType="1"/>
            </p:cNvSpPr>
            <p:nvPr/>
          </p:nvSpPr>
          <p:spPr bwMode="auto">
            <a:xfrm>
              <a:off x="200" y="2688"/>
              <a:ext cx="96" cy="0"/>
            </a:xfrm>
            <a:prstGeom prst="line">
              <a:avLst/>
            </a:prstGeom>
            <a:noFill/>
            <a:ln w="25400">
              <a:solidFill>
                <a:schemeClr val="tx2"/>
              </a:solidFill>
              <a:round/>
              <a:headEnd/>
              <a:tailEnd/>
            </a:ln>
          </p:spPr>
          <p:txBody>
            <a:bodyPr wrap="none" anchor="ctr">
              <a:prstTxWarp prst="textNoShape">
                <a:avLst/>
              </a:prstTxWarp>
            </a:bodyPr>
            <a:lstStyle/>
            <a:p>
              <a:endParaRPr lang="en-US"/>
            </a:p>
          </p:txBody>
        </p:sp>
      </p:grpSp>
      <p:sp>
        <p:nvSpPr>
          <p:cNvPr id="10" name="Text Box 51"/>
          <p:cNvSpPr txBox="1">
            <a:spLocks noChangeArrowheads="1"/>
          </p:cNvSpPr>
          <p:nvPr/>
        </p:nvSpPr>
        <p:spPr bwMode="auto">
          <a:xfrm>
            <a:off x="1570620" y="3273550"/>
            <a:ext cx="2438400" cy="40011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b="1" dirty="0"/>
              <a:t>Critical Values</a:t>
            </a:r>
          </a:p>
        </p:txBody>
      </p:sp>
      <p:sp>
        <p:nvSpPr>
          <p:cNvPr id="11" name="Text Box 52"/>
          <p:cNvSpPr txBox="1">
            <a:spLocks noChangeArrowheads="1"/>
          </p:cNvSpPr>
          <p:nvPr/>
        </p:nvSpPr>
        <p:spPr bwMode="auto">
          <a:xfrm>
            <a:off x="3264881" y="3244924"/>
            <a:ext cx="2133600" cy="400110"/>
          </a:xfrm>
          <a:prstGeom prst="rect">
            <a:avLst/>
          </a:prstGeom>
          <a:noFill/>
          <a:ln w="12700">
            <a:noFill/>
            <a:miter lim="800000"/>
            <a:headEnd/>
            <a:tailEnd/>
          </a:ln>
        </p:spPr>
        <p:txBody>
          <a:bodyPr anchor="ctr">
            <a:prstTxWarp prst="textNoShape">
              <a:avLst/>
            </a:prstTxWarp>
            <a:spAutoFit/>
          </a:bodyPr>
          <a:lstStyle/>
          <a:p>
            <a:pPr algn="ctr"/>
            <a:r>
              <a:rPr lang="en-US" sz="2000" b="1" i="1" dirty="0">
                <a:solidFill>
                  <a:schemeClr val="tx2"/>
                </a:solidFill>
              </a:rPr>
              <a:t>t = ±</a:t>
            </a:r>
            <a:r>
              <a:rPr lang="en-US" sz="2000" b="1" i="1" dirty="0">
                <a:solidFill>
                  <a:schemeClr val="tx2"/>
                </a:solidFill>
                <a:ea typeface="Arial" charset="0"/>
                <a:cs typeface="Arial" charset="0"/>
              </a:rPr>
              <a:t> 2.145</a:t>
            </a:r>
            <a:r>
              <a:rPr lang="en-US" sz="2000" b="1" i="1" dirty="0">
                <a:solidFill>
                  <a:schemeClr val="tx2"/>
                </a:solidFill>
              </a:rPr>
              <a:t> </a:t>
            </a:r>
            <a:endParaRPr lang="en-US" sz="2000" b="1" i="1" dirty="0">
              <a:solidFill>
                <a:schemeClr val="tx2"/>
              </a:solidFill>
              <a:ea typeface="Arial" charset="0"/>
              <a:cs typeface="Arial" charset="0"/>
            </a:endParaRPr>
          </a:p>
        </p:txBody>
      </p:sp>
      <p:pic>
        <p:nvPicPr>
          <p:cNvPr id="1026"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5597302" y="3760315"/>
            <a:ext cx="3401759" cy="1176008"/>
          </a:xfrm>
          <a:prstGeom prst="rect">
            <a:avLst/>
          </a:prstGeom>
        </p:spPr>
      </p:pic>
      <p:pic>
        <p:nvPicPr>
          <p:cNvPr id="4" name="Picture 3"/>
          <p:cNvPicPr>
            <a:picLocks noChangeAspect="1"/>
          </p:cNvPicPr>
          <p:nvPr/>
        </p:nvPicPr>
        <p:blipFill>
          <a:blip r:embed="rId5"/>
          <a:stretch>
            <a:fillRect/>
          </a:stretch>
        </p:blipFill>
        <p:spPr>
          <a:xfrm>
            <a:off x="4456314" y="4426979"/>
            <a:ext cx="711725" cy="483973"/>
          </a:xfrm>
          <a:prstGeom prst="rect">
            <a:avLst/>
          </a:prstGeom>
        </p:spPr>
      </p:pic>
      <p:pic>
        <p:nvPicPr>
          <p:cNvPr id="5" name="Picture 4"/>
          <p:cNvPicPr>
            <a:picLocks noChangeAspect="1"/>
          </p:cNvPicPr>
          <p:nvPr/>
        </p:nvPicPr>
        <p:blipFill>
          <a:blip r:embed="rId6"/>
          <a:stretch>
            <a:fillRect/>
          </a:stretch>
        </p:blipFill>
        <p:spPr>
          <a:xfrm>
            <a:off x="1912313" y="4121121"/>
            <a:ext cx="2275228" cy="960939"/>
          </a:xfrm>
          <a:prstGeom prst="rect">
            <a:avLst/>
          </a:prstGeom>
        </p:spPr>
      </p:pic>
    </p:spTree>
    <p:extLst>
      <p:ext uri="{BB962C8B-B14F-4D97-AF65-F5344CB8AC3E}">
        <p14:creationId xmlns:p14="http://schemas.microsoft.com/office/powerpoint/2010/main" val="94450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2298966" y="1455269"/>
            <a:ext cx="6374868" cy="1520221"/>
          </a:xfrm>
          <a:prstGeom prst="rect">
            <a:avLst/>
          </a:prstGeom>
          <a:noFill/>
          <a:ln w="9525">
            <a:noFill/>
            <a:miter lim="800000"/>
            <a:headEnd/>
            <a:tailEnd/>
          </a:ln>
        </p:spPr>
      </p:pic>
      <p:grpSp>
        <p:nvGrpSpPr>
          <p:cNvPr id="2" name="Group 5"/>
          <p:cNvGrpSpPr>
            <a:grpSpLocks/>
          </p:cNvGrpSpPr>
          <p:nvPr/>
        </p:nvGrpSpPr>
        <p:grpSpPr bwMode="auto">
          <a:xfrm>
            <a:off x="516646" y="1193526"/>
            <a:ext cx="1498601" cy="1938338"/>
            <a:chOff x="379" y="607"/>
            <a:chExt cx="944" cy="1221"/>
          </a:xfrm>
        </p:grpSpPr>
        <p:sp>
          <p:nvSpPr>
            <p:cNvPr id="8202" name="Text Box 6"/>
            <p:cNvSpPr txBox="1">
              <a:spLocks noChangeArrowheads="1"/>
            </p:cNvSpPr>
            <p:nvPr/>
          </p:nvSpPr>
          <p:spPr bwMode="auto">
            <a:xfrm>
              <a:off x="379" y="607"/>
              <a:ext cx="944" cy="1221"/>
            </a:xfrm>
            <a:prstGeom prst="rect">
              <a:avLst/>
            </a:prstGeom>
            <a:solidFill>
              <a:schemeClr val="bg1"/>
            </a:solidFill>
            <a:ln w="12700">
              <a:noFill/>
              <a:miter lim="800000"/>
              <a:headEnd/>
              <a:tailEnd/>
            </a:ln>
          </p:spPr>
          <p:txBody>
            <a:bodyPr wrap="none" anchor="ctr">
              <a:prstTxWarp prst="textNoShape">
                <a:avLst/>
              </a:prstTxWarp>
              <a:spAutoFit/>
            </a:bodyPr>
            <a:lstStyle/>
            <a:p>
              <a:r>
                <a:rPr lang="en-US" sz="2400" b="1" i="1" dirty="0">
                  <a:solidFill>
                    <a:schemeClr val="tx2"/>
                  </a:solidFill>
                </a:rPr>
                <a:t>H</a:t>
              </a:r>
              <a:r>
                <a:rPr lang="en-US" sz="2400" b="1" baseline="-25000" dirty="0">
                  <a:solidFill>
                    <a:schemeClr val="tx2"/>
                  </a:solidFill>
                </a:rPr>
                <a:t>0</a:t>
              </a:r>
              <a:r>
                <a:rPr lang="en-US" sz="2400" b="1" dirty="0">
                  <a:solidFill>
                    <a:schemeClr val="tx2"/>
                  </a:solidFill>
                </a:rPr>
                <a:t>: </a:t>
              </a:r>
              <a:r>
                <a:rPr lang="en-US" sz="2400" b="1" i="1" dirty="0">
                  <a:solidFill>
                    <a:schemeClr val="tx2"/>
                  </a:solidFill>
                  <a:sym typeface="Symbol" charset="2"/>
                </a:rPr>
                <a:t></a:t>
              </a:r>
              <a:r>
                <a:rPr lang="en-US" sz="2400" b="1" dirty="0">
                  <a:solidFill>
                    <a:schemeClr val="tx2"/>
                  </a:solidFill>
                  <a:sym typeface="Symbol" charset="2"/>
                </a:rPr>
                <a:t> = 1.8</a:t>
              </a:r>
            </a:p>
            <a:p>
              <a:r>
                <a:rPr lang="en-US" sz="2400" b="1" i="1" dirty="0">
                  <a:solidFill>
                    <a:schemeClr val="tx2"/>
                  </a:solidFill>
                  <a:sym typeface="Symbol" charset="2"/>
                </a:rPr>
                <a:t>H</a:t>
              </a:r>
              <a:r>
                <a:rPr lang="en-US" sz="2400" b="1" baseline="-25000" dirty="0">
                  <a:solidFill>
                    <a:schemeClr val="tx2"/>
                  </a:solidFill>
                  <a:sym typeface="Symbol" charset="2"/>
                </a:rPr>
                <a:t>1</a:t>
              </a:r>
              <a:r>
                <a:rPr lang="en-US" sz="2400" b="1" dirty="0">
                  <a:solidFill>
                    <a:schemeClr val="tx2"/>
                  </a:solidFill>
                  <a:sym typeface="Symbol" charset="2"/>
                </a:rPr>
                <a:t>: </a:t>
              </a:r>
              <a:r>
                <a:rPr lang="en-US" sz="2400" b="1" i="1" dirty="0">
                  <a:solidFill>
                    <a:schemeClr val="tx2"/>
                  </a:solidFill>
                  <a:sym typeface="Symbol" charset="2"/>
                </a:rPr>
                <a:t></a:t>
              </a:r>
              <a:r>
                <a:rPr lang="en-US" sz="2400" b="1" dirty="0">
                  <a:solidFill>
                    <a:schemeClr val="tx2"/>
                  </a:solidFill>
                  <a:sym typeface="Symbol" charset="2"/>
                </a:rPr>
                <a:t> </a:t>
              </a:r>
              <a:r>
                <a:rPr lang="en-US" sz="2400" b="1" dirty="0">
                  <a:solidFill>
                    <a:schemeClr val="tx2"/>
                  </a:solidFill>
                  <a:ea typeface="Arial" charset="0"/>
                  <a:cs typeface="Arial" charset="0"/>
                  <a:sym typeface="Symbol" charset="2"/>
                </a:rPr>
                <a:t>≠ </a:t>
              </a:r>
              <a:r>
                <a:rPr lang="en-US" sz="2400" b="1" dirty="0">
                  <a:solidFill>
                    <a:schemeClr val="tx2"/>
                  </a:solidFill>
                  <a:sym typeface="Symbol" charset="2"/>
                </a:rPr>
                <a:t>1.8</a:t>
              </a:r>
            </a:p>
            <a:p>
              <a:r>
                <a:rPr lang="en-US" sz="2400" b="1" dirty="0" err="1">
                  <a:solidFill>
                    <a:schemeClr val="tx2"/>
                  </a:solidFill>
                  <a:sym typeface="Symbol" charset="2"/>
                </a:rPr>
                <a:t></a:t>
              </a:r>
              <a:r>
                <a:rPr lang="en-US" sz="2400" b="1" dirty="0">
                  <a:solidFill>
                    <a:schemeClr val="tx2"/>
                  </a:solidFill>
                  <a:sym typeface="Symbol" charset="2"/>
                </a:rPr>
                <a:t> = 0.05</a:t>
              </a:r>
            </a:p>
            <a:p>
              <a:r>
                <a:rPr lang="en-US" sz="2400" b="1" i="1" dirty="0" err="1">
                  <a:solidFill>
                    <a:schemeClr val="tx2"/>
                  </a:solidFill>
                  <a:latin typeface="Times New Roman" charset="0"/>
                  <a:sym typeface="Symbol" charset="2"/>
                </a:rPr>
                <a:t>x</a:t>
              </a:r>
              <a:r>
                <a:rPr lang="en-US" sz="2400" b="1" dirty="0">
                  <a:solidFill>
                    <a:schemeClr val="tx2"/>
                  </a:solidFill>
                  <a:sym typeface="Symbol" charset="2"/>
                </a:rPr>
                <a:t> = 1.713</a:t>
              </a:r>
            </a:p>
            <a:p>
              <a:r>
                <a:rPr lang="en-US" sz="2400" b="1" dirty="0" err="1">
                  <a:solidFill>
                    <a:schemeClr val="tx2"/>
                  </a:solidFill>
                  <a:sym typeface="Symbol" charset="2"/>
                </a:rPr>
                <a:t>s</a:t>
              </a:r>
              <a:r>
                <a:rPr lang="en-US" sz="2400" b="1" dirty="0">
                  <a:solidFill>
                    <a:schemeClr val="tx2"/>
                  </a:solidFill>
                  <a:sym typeface="Symbol" charset="2"/>
                </a:rPr>
                <a:t> = .2588</a:t>
              </a:r>
            </a:p>
          </p:txBody>
        </p:sp>
        <p:sp>
          <p:nvSpPr>
            <p:cNvPr id="8203" name="Line 7"/>
            <p:cNvSpPr>
              <a:spLocks noChangeShapeType="1"/>
            </p:cNvSpPr>
            <p:nvPr/>
          </p:nvSpPr>
          <p:spPr bwMode="auto">
            <a:xfrm>
              <a:off x="447" y="1382"/>
              <a:ext cx="96" cy="0"/>
            </a:xfrm>
            <a:prstGeom prst="line">
              <a:avLst/>
            </a:prstGeom>
            <a:noFill/>
            <a:ln w="25400">
              <a:solidFill>
                <a:schemeClr val="tx2"/>
              </a:solidFill>
              <a:round/>
              <a:headEnd/>
              <a:tailEnd/>
            </a:ln>
          </p:spPr>
          <p:txBody>
            <a:bodyPr wrap="none" anchor="ctr">
              <a:prstTxWarp prst="textNoShape">
                <a:avLst/>
              </a:prstTxWarp>
            </a:bodyPr>
            <a:lstStyle/>
            <a:p>
              <a:endParaRPr lang="en-US"/>
            </a:p>
          </p:txBody>
        </p:sp>
      </p:grpSp>
      <p:sp>
        <p:nvSpPr>
          <p:cNvPr id="13" name="Text Box 54"/>
          <p:cNvSpPr txBox="1">
            <a:spLocks noChangeArrowheads="1"/>
          </p:cNvSpPr>
          <p:nvPr/>
        </p:nvSpPr>
        <p:spPr bwMode="auto">
          <a:xfrm>
            <a:off x="0" y="5246086"/>
            <a:ext cx="9105701" cy="1077218"/>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1600" b="1" dirty="0"/>
              <a:t>On the basis of this test, there is not enough evidence to reject the claim that the mean weight of bumblebee bats is equal to 1.8g (p-value = .2155 from a t-test).  A 95% confidence interval is (1.57 g, </a:t>
            </a:r>
            <a:r>
              <a:rPr lang="en-US" sz="1600" b="1"/>
              <a:t>1.8566 g).  </a:t>
            </a:r>
            <a:r>
              <a:rPr lang="en-US" sz="1600" b="1" dirty="0"/>
              <a:t>The problem was ambiguous on the randomness of the sample; thus, we will assume that it was not a random sample, which makes inference to all bats strictly speculative. </a:t>
            </a:r>
          </a:p>
        </p:txBody>
      </p:sp>
      <p:pic>
        <p:nvPicPr>
          <p:cNvPr id="1026"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306379" y="3177433"/>
            <a:ext cx="4841922" cy="2025583"/>
          </a:xfrm>
          <a:prstGeom prst="rect">
            <a:avLst/>
          </a:prstGeom>
        </p:spPr>
      </p:pic>
      <p:pic>
        <p:nvPicPr>
          <p:cNvPr id="4" name="Picture 3"/>
          <p:cNvPicPr>
            <a:picLocks noChangeAspect="1"/>
          </p:cNvPicPr>
          <p:nvPr/>
        </p:nvPicPr>
        <p:blipFill>
          <a:blip r:embed="rId5"/>
          <a:stretch>
            <a:fillRect/>
          </a:stretch>
        </p:blipFill>
        <p:spPr>
          <a:xfrm>
            <a:off x="5409801" y="2975490"/>
            <a:ext cx="3123615" cy="2270596"/>
          </a:xfrm>
          <a:prstGeom prst="rect">
            <a:avLst/>
          </a:prstGeom>
        </p:spPr>
      </p:pic>
      <p:sp>
        <p:nvSpPr>
          <p:cNvPr id="3" name="Rectangle 2"/>
          <p:cNvSpPr/>
          <p:nvPr/>
        </p:nvSpPr>
        <p:spPr>
          <a:xfrm>
            <a:off x="7124700" y="4991100"/>
            <a:ext cx="381000" cy="1833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 name="Rectangle 10"/>
          <p:cNvSpPr/>
          <p:nvPr/>
        </p:nvSpPr>
        <p:spPr>
          <a:xfrm>
            <a:off x="6086475" y="4404040"/>
            <a:ext cx="819150" cy="177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36736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997831" y="1905000"/>
                <a:ext cx="1100814" cy="620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sub>
                      </m:sSub>
                      <m:r>
                        <a:rPr lang="en-US" altLang="en-US" b="1" i="1">
                          <a:solidFill>
                            <a:srgbClr val="7030A0"/>
                          </a:solidFill>
                          <a:latin typeface="Cambria Math"/>
                        </a:rPr>
                        <m:t>=</m:t>
                      </m:r>
                      <m:f>
                        <m:fPr>
                          <m:ctrlPr>
                            <a:rPr lang="en-US" altLang="en-US" b="1" i="1">
                              <a:solidFill>
                                <a:srgbClr val="7030A0"/>
                              </a:solidFill>
                              <a:latin typeface="Cambria Math" panose="02040503050406030204" pitchFamily="18" charset="0"/>
                            </a:rPr>
                          </m:ctrlPr>
                        </m:fPr>
                        <m:num>
                          <m:sSub>
                            <m:sSubPr>
                              <m:ctrlPr>
                                <a:rPr lang="en-US" altLang="en-US" b="1" i="1">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a:solidFill>
                                    <a:srgbClr val="7030A0"/>
                                  </a:solidFill>
                                  <a:latin typeface="Cambria Math"/>
                                </a:rPr>
                                <m:t>𝒙</m:t>
                              </m:r>
                            </m:sub>
                          </m:sSub>
                        </m:num>
                        <m:den>
                          <m:rad>
                            <m:radPr>
                              <m:degHide m:val="on"/>
                              <m:ctrlPr>
                                <a:rPr lang="en-US" altLang="en-US" b="1" i="1">
                                  <a:solidFill>
                                    <a:srgbClr val="7030A0"/>
                                  </a:solidFill>
                                  <a:latin typeface="Cambria Math" panose="02040503050406030204" pitchFamily="18" charset="0"/>
                                </a:rPr>
                              </m:ctrlPr>
                            </m:radPr>
                            <m:deg/>
                            <m:e>
                              <m:r>
                                <a:rPr lang="en-US" altLang="en-US" b="1" i="1" smtClean="0">
                                  <a:solidFill>
                                    <a:srgbClr val="7030A0"/>
                                  </a:solidFill>
                                  <a:latin typeface="Cambria Math"/>
                                </a:rPr>
                                <m:t>𝟒</m:t>
                              </m:r>
                            </m:e>
                          </m:rad>
                        </m:den>
                      </m:f>
                    </m:oMath>
                  </m:oMathPara>
                </a14:m>
                <a:endParaRPr lang="en-US" dirty="0">
                  <a:solidFill>
                    <a:srgbClr val="7030A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5997831" y="1905000"/>
                <a:ext cx="1100814" cy="620747"/>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882190" y="3124200"/>
                <a:ext cx="1100814" cy="620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sub>
                      </m:sSub>
                      <m:r>
                        <a:rPr lang="en-US" altLang="en-US" b="1" i="1">
                          <a:solidFill>
                            <a:srgbClr val="7030A0"/>
                          </a:solidFill>
                          <a:latin typeface="Cambria Math"/>
                        </a:rPr>
                        <m:t>=</m:t>
                      </m:r>
                      <m:f>
                        <m:fPr>
                          <m:ctrlPr>
                            <a:rPr lang="en-US" altLang="en-US" b="1" i="1">
                              <a:solidFill>
                                <a:srgbClr val="7030A0"/>
                              </a:solidFill>
                              <a:latin typeface="Cambria Math" panose="02040503050406030204" pitchFamily="18" charset="0"/>
                            </a:rPr>
                          </m:ctrlPr>
                        </m:fPr>
                        <m:num>
                          <m:sSub>
                            <m:sSubPr>
                              <m:ctrlPr>
                                <a:rPr lang="en-US" altLang="en-US" b="1" i="1">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a:solidFill>
                                    <a:srgbClr val="7030A0"/>
                                  </a:solidFill>
                                  <a:latin typeface="Cambria Math"/>
                                </a:rPr>
                                <m:t>𝒙</m:t>
                              </m:r>
                            </m:sub>
                          </m:sSub>
                        </m:num>
                        <m:den>
                          <m:rad>
                            <m:radPr>
                              <m:degHide m:val="on"/>
                              <m:ctrlPr>
                                <a:rPr lang="en-US" altLang="en-US" b="1" i="1">
                                  <a:solidFill>
                                    <a:srgbClr val="7030A0"/>
                                  </a:solidFill>
                                  <a:latin typeface="Cambria Math" panose="02040503050406030204" pitchFamily="18" charset="0"/>
                                </a:rPr>
                              </m:ctrlPr>
                            </m:radPr>
                            <m:deg/>
                            <m:e>
                              <m:r>
                                <a:rPr lang="en-US" altLang="en-US" b="1" i="1" smtClean="0">
                                  <a:solidFill>
                                    <a:srgbClr val="7030A0"/>
                                  </a:solidFill>
                                  <a:latin typeface="Cambria Math"/>
                                </a:rPr>
                                <m:t>𝟕</m:t>
                              </m:r>
                            </m:e>
                          </m:rad>
                        </m:den>
                      </m:f>
                    </m:oMath>
                  </m:oMathPara>
                </a14:m>
                <a:endParaRPr lang="en-US" dirty="0">
                  <a:solidFill>
                    <a:srgbClr val="7030A0"/>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5882190" y="3124200"/>
                <a:ext cx="1100814" cy="62074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791200" y="4419600"/>
                <a:ext cx="1238672" cy="620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sub>
                      </m:sSub>
                      <m:r>
                        <a:rPr lang="en-US" altLang="en-US" b="1" i="1">
                          <a:solidFill>
                            <a:srgbClr val="7030A0"/>
                          </a:solidFill>
                          <a:latin typeface="Cambria Math"/>
                        </a:rPr>
                        <m:t>=</m:t>
                      </m:r>
                      <m:f>
                        <m:fPr>
                          <m:ctrlPr>
                            <a:rPr lang="en-US" altLang="en-US" b="1" i="1">
                              <a:solidFill>
                                <a:srgbClr val="7030A0"/>
                              </a:solidFill>
                              <a:latin typeface="Cambria Math" panose="02040503050406030204" pitchFamily="18" charset="0"/>
                            </a:rPr>
                          </m:ctrlPr>
                        </m:fPr>
                        <m:num>
                          <m:sSub>
                            <m:sSubPr>
                              <m:ctrlPr>
                                <a:rPr lang="en-US" altLang="en-US" b="1" i="1">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a:solidFill>
                                    <a:srgbClr val="7030A0"/>
                                  </a:solidFill>
                                  <a:latin typeface="Cambria Math"/>
                                </a:rPr>
                                <m:t>𝒙</m:t>
                              </m:r>
                            </m:sub>
                          </m:sSub>
                        </m:num>
                        <m:den>
                          <m:rad>
                            <m:radPr>
                              <m:degHide m:val="on"/>
                              <m:ctrlPr>
                                <a:rPr lang="en-US" altLang="en-US" b="1" i="1">
                                  <a:solidFill>
                                    <a:srgbClr val="7030A0"/>
                                  </a:solidFill>
                                  <a:latin typeface="Cambria Math" panose="02040503050406030204" pitchFamily="18" charset="0"/>
                                </a:rPr>
                              </m:ctrlPr>
                            </m:radPr>
                            <m:deg/>
                            <m:e>
                              <m:r>
                                <a:rPr lang="en-US" altLang="en-US" b="1" i="1" smtClean="0">
                                  <a:solidFill>
                                    <a:srgbClr val="7030A0"/>
                                  </a:solidFill>
                                  <a:latin typeface="Cambria Math"/>
                                </a:rPr>
                                <m:t>𝟏𝟎</m:t>
                              </m:r>
                            </m:e>
                          </m:rad>
                        </m:den>
                      </m:f>
                    </m:oMath>
                  </m:oMathPara>
                </a14:m>
                <a:endParaRPr lang="en-US" dirty="0">
                  <a:solidFill>
                    <a:srgbClr val="7030A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5791200" y="4419600"/>
                <a:ext cx="1238672" cy="62074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293232" y="946666"/>
                <a:ext cx="5100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smtClean="0">
                              <a:solidFill>
                                <a:srgbClr val="7030A0"/>
                              </a:solidFill>
                              <a:latin typeface="Cambria Math"/>
                            </a:rPr>
                            <m:t>𝒙</m:t>
                          </m:r>
                        </m:sub>
                      </m:sSub>
                    </m:oMath>
                  </m:oMathPara>
                </a14:m>
                <a:endParaRPr lang="en-US" dirty="0">
                  <a:solidFill>
                    <a:srgbClr val="7030A0"/>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6293232" y="946666"/>
                <a:ext cx="510011"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971800" y="838200"/>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1" i="1" smtClean="0">
                          <a:solidFill>
                            <a:srgbClr val="7030A0"/>
                          </a:solidFill>
                          <a:latin typeface="Cambria Math"/>
                        </a:rPr>
                        <m:t>𝒙</m:t>
                      </m:r>
                    </m:oMath>
                  </m:oMathPara>
                </a14:m>
                <a:endParaRPr lang="en-US" dirty="0">
                  <a:solidFill>
                    <a:srgbClr val="7030A0"/>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2971800" y="838200"/>
                <a:ext cx="389850"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971800" y="2243948"/>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971800" y="2243948"/>
                <a:ext cx="389850"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986425" y="3702895"/>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2986425" y="3702895"/>
                <a:ext cx="389850" cy="369332"/>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176925" y="5105400"/>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176925" y="5105400"/>
                <a:ext cx="389850" cy="369332"/>
              </a:xfrm>
              <a:prstGeom prst="rect">
                <a:avLst/>
              </a:prstGeom>
              <a:blipFill rotWithShape="1">
                <a:blip r:embed="rId10"/>
                <a:stretch>
                  <a:fillRect/>
                </a:stretch>
              </a:blipFill>
            </p:spPr>
            <p:txBody>
              <a:bodyPr/>
              <a:lstStyle/>
              <a:p>
                <a:r>
                  <a:rPr lang="en-US">
                    <a:noFill/>
                  </a:rPr>
                  <a:t> </a:t>
                </a:r>
              </a:p>
            </p:txBody>
          </p:sp>
        </mc:Fallback>
      </mc:AlternateContent>
      <p:grpSp>
        <p:nvGrpSpPr>
          <p:cNvPr id="9" name="Group 8"/>
          <p:cNvGrpSpPr/>
          <p:nvPr/>
        </p:nvGrpSpPr>
        <p:grpSpPr>
          <a:xfrm>
            <a:off x="2133600" y="938272"/>
            <a:ext cx="5029200" cy="5499259"/>
            <a:chOff x="2133600" y="938272"/>
            <a:chExt cx="5029200" cy="5499259"/>
          </a:xfrm>
        </p:grpSpPr>
        <p:pic>
          <p:nvPicPr>
            <p:cNvPr id="14338" name="Picture 2" descr="simulation of CL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3600" y="938272"/>
              <a:ext cx="502920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p:nvCxnSpPr>
          <p:spPr bwMode="auto">
            <a:xfrm>
              <a:off x="4648200" y="990600"/>
              <a:ext cx="0" cy="4953000"/>
            </a:xfrm>
            <a:prstGeom prst="line">
              <a:avLst/>
            </a:prstGeom>
            <a:solidFill>
              <a:schemeClr val="accent1"/>
            </a:solidFill>
            <a:ln w="57150" cap="flat" cmpd="sng" algn="ctr">
              <a:solidFill>
                <a:srgbClr val="00B0F0"/>
              </a:solidFill>
              <a:prstDash val="solid"/>
              <a:round/>
              <a:headEnd type="none" w="med" len="med"/>
              <a:tailEnd type="none" w="med" len="med"/>
            </a:ln>
            <a:effectLst/>
          </p:spPr>
        </p:cxnSp>
        <p:sp>
          <p:nvSpPr>
            <p:cNvPr id="8" name="TextBox 7"/>
            <p:cNvSpPr txBox="1"/>
            <p:nvPr/>
          </p:nvSpPr>
          <p:spPr>
            <a:xfrm>
              <a:off x="4343400" y="5791200"/>
              <a:ext cx="381000" cy="646331"/>
            </a:xfrm>
            <a:prstGeom prst="rect">
              <a:avLst/>
            </a:prstGeom>
            <a:noFill/>
          </p:spPr>
          <p:txBody>
            <a:bodyPr wrap="square" rtlCol="0">
              <a:spAutoFit/>
            </a:bodyPr>
            <a:lstStyle/>
            <a:p>
              <a:r>
                <a:rPr lang="en-US" sz="3600" b="1" i="1" dirty="0">
                  <a:solidFill>
                    <a:srgbClr val="00B0F0"/>
                  </a:solidFill>
                </a:rPr>
                <a:t>µ</a:t>
              </a:r>
              <a:endParaRPr lang="en-US" b="1" i="1" dirty="0">
                <a:solidFill>
                  <a:srgbClr val="00B0F0"/>
                </a:solidFill>
              </a:endParaRPr>
            </a:p>
          </p:txBody>
        </p:sp>
      </p:grpSp>
      <p:sp>
        <p:nvSpPr>
          <p:cNvPr id="3" name="TextBox 2"/>
          <p:cNvSpPr txBox="1"/>
          <p:nvPr/>
        </p:nvSpPr>
        <p:spPr>
          <a:xfrm>
            <a:off x="242371" y="272013"/>
            <a:ext cx="8736376" cy="646331"/>
          </a:xfrm>
          <a:prstGeom prst="rect">
            <a:avLst/>
          </a:prstGeom>
          <a:noFill/>
        </p:spPr>
        <p:txBody>
          <a:bodyPr wrap="square" rtlCol="0">
            <a:spAutoFit/>
          </a:bodyPr>
          <a:lstStyle/>
          <a:p>
            <a:r>
              <a:rPr lang="en-US" dirty="0"/>
              <a:t>The more data you pick for each sample, the more normal (and tighter) the distribution of the sample mean is.</a:t>
            </a:r>
          </a:p>
        </p:txBody>
      </p:sp>
      <p:sp>
        <p:nvSpPr>
          <p:cNvPr id="15" name="TextBox 14"/>
          <p:cNvSpPr txBox="1"/>
          <p:nvPr/>
        </p:nvSpPr>
        <p:spPr>
          <a:xfrm>
            <a:off x="6921876" y="858954"/>
            <a:ext cx="2222124" cy="1754326"/>
          </a:xfrm>
          <a:prstGeom prst="rect">
            <a:avLst/>
          </a:prstGeom>
          <a:noFill/>
        </p:spPr>
        <p:txBody>
          <a:bodyPr wrap="square" rtlCol="0">
            <a:spAutoFit/>
          </a:bodyPr>
          <a:lstStyle/>
          <a:p>
            <a:r>
              <a:rPr lang="en-US" dirty="0"/>
              <a:t>Note that the distribution of the original data is the distribution of a sample mean of size 1.</a:t>
            </a:r>
          </a:p>
        </p:txBody>
      </p:sp>
    </p:spTree>
    <p:extLst>
      <p:ext uri="{BB962C8B-B14F-4D97-AF65-F5344CB8AC3E}">
        <p14:creationId xmlns:p14="http://schemas.microsoft.com/office/powerpoint/2010/main" val="3037164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1089025"/>
            <a:ext cx="1524000"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2" descr="http://johannesgijsbers.files.wordpress.com/2013/09/nmeth-2613-f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39" y="1089234"/>
            <a:ext cx="7010400"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Rot="1" noChangeAspect="1" noMove="1" noResize="1" noEditPoints="1" noAdjustHandles="1" noChangeArrowheads="1" noChangeShapeType="1" noTextEdit="1"/>
          </p:cNvSpPr>
          <p:nvPr/>
        </p:nvSpPr>
        <p:spPr>
          <a:xfrm>
            <a:off x="7901533" y="2819400"/>
            <a:ext cx="885627" cy="524311"/>
          </a:xfrm>
          <a:prstGeom prst="rect">
            <a:avLst/>
          </a:prstGeom>
          <a:blipFill rotWithShape="0">
            <a:blip r:embed="rId4"/>
            <a:stretch>
              <a:fillRect/>
            </a:stretch>
          </a:blipFill>
        </p:spPr>
        <p:txBody>
          <a:bodyPr/>
          <a:lstStyle/>
          <a:p>
            <a:pPr>
              <a:defRPr/>
            </a:pPr>
            <a:r>
              <a:rPr lang="en-US">
                <a:noFill/>
                <a:ea typeface="MS PGothic" panose="020B0600070205080204" pitchFamily="34" charset="-128"/>
              </a:rPr>
              <a:t> </a:t>
            </a:r>
          </a:p>
        </p:txBody>
      </p:sp>
      <p:sp>
        <p:nvSpPr>
          <p:cNvPr id="12" name="TextBox 11"/>
          <p:cNvSpPr txBox="1">
            <a:spLocks noRot="1" noChangeAspect="1" noMove="1" noResize="1" noEditPoints="1" noAdjustHandles="1" noChangeArrowheads="1" noChangeShapeType="1" noTextEdit="1"/>
          </p:cNvSpPr>
          <p:nvPr/>
        </p:nvSpPr>
        <p:spPr>
          <a:xfrm>
            <a:off x="7854106" y="3810000"/>
            <a:ext cx="885627" cy="524311"/>
          </a:xfrm>
          <a:prstGeom prst="rect">
            <a:avLst/>
          </a:prstGeom>
          <a:blipFill rotWithShape="0">
            <a:blip r:embed="rId5"/>
            <a:stretch>
              <a:fillRect/>
            </a:stretch>
          </a:blipFill>
        </p:spPr>
        <p:txBody>
          <a:bodyPr/>
          <a:lstStyle/>
          <a:p>
            <a:pPr>
              <a:defRPr/>
            </a:pPr>
            <a:r>
              <a:rPr lang="en-US">
                <a:noFill/>
                <a:ea typeface="MS PGothic" panose="020B0600070205080204" pitchFamily="34" charset="-128"/>
              </a:rPr>
              <a:t> </a:t>
            </a:r>
          </a:p>
        </p:txBody>
      </p:sp>
      <p:sp>
        <p:nvSpPr>
          <p:cNvPr id="13" name="TextBox 12"/>
          <p:cNvSpPr txBox="1">
            <a:spLocks noRot="1" noChangeAspect="1" noMove="1" noResize="1" noEditPoints="1" noAdjustHandles="1" noChangeArrowheads="1" noChangeShapeType="1" noTextEdit="1"/>
          </p:cNvSpPr>
          <p:nvPr/>
        </p:nvSpPr>
        <p:spPr>
          <a:xfrm>
            <a:off x="7901533" y="4648200"/>
            <a:ext cx="1013867" cy="524311"/>
          </a:xfrm>
          <a:prstGeom prst="rect">
            <a:avLst/>
          </a:prstGeom>
          <a:blipFill rotWithShape="0">
            <a:blip r:embed="rId6"/>
            <a:stretch>
              <a:fillRect/>
            </a:stretch>
          </a:blipFill>
        </p:spPr>
        <p:txBody>
          <a:bodyPr/>
          <a:lstStyle/>
          <a:p>
            <a:pPr>
              <a:defRPr/>
            </a:pPr>
            <a:r>
              <a:rPr lang="en-US">
                <a:noFill/>
                <a:ea typeface="MS PGothic" panose="020B0600070205080204" pitchFamily="34" charset="-128"/>
              </a:rPr>
              <a:t> </a:t>
            </a:r>
          </a:p>
        </p:txBody>
      </p:sp>
      <p:sp>
        <p:nvSpPr>
          <p:cNvPr id="14" name="TextBox 13"/>
          <p:cNvSpPr txBox="1">
            <a:spLocks noRot="1" noChangeAspect="1" noMove="1" noResize="1" noEditPoints="1" noAdjustHandles="1" noChangeArrowheads="1" noChangeShapeType="1" noTextEdit="1"/>
          </p:cNvSpPr>
          <p:nvPr/>
        </p:nvSpPr>
        <p:spPr>
          <a:xfrm>
            <a:off x="7854106" y="5524155"/>
            <a:ext cx="1013867" cy="524311"/>
          </a:xfrm>
          <a:prstGeom prst="rect">
            <a:avLst/>
          </a:prstGeom>
          <a:blipFill rotWithShape="0">
            <a:blip r:embed="rId7"/>
            <a:stretch>
              <a:fillRect/>
            </a:stretch>
          </a:blipFill>
        </p:spPr>
        <p:txBody>
          <a:bodyPr/>
          <a:lstStyle/>
          <a:p>
            <a:pPr>
              <a:defRPr/>
            </a:pPr>
            <a:r>
              <a:rPr lang="en-US">
                <a:noFill/>
                <a:ea typeface="MS PGothic" panose="020B0600070205080204" pitchFamily="34" charset="-128"/>
              </a:rPr>
              <a:t> </a:t>
            </a:r>
          </a:p>
        </p:txBody>
      </p:sp>
      <p:sp>
        <p:nvSpPr>
          <p:cNvPr id="15" name="Rectangle 14"/>
          <p:cNvSpPr>
            <a:spLocks noRot="1" noChangeAspect="1" noMove="1" noResize="1" noEditPoints="1" noAdjustHandles="1" noChangeArrowheads="1" noChangeShapeType="1" noTextEdit="1"/>
          </p:cNvSpPr>
          <p:nvPr/>
        </p:nvSpPr>
        <p:spPr>
          <a:xfrm>
            <a:off x="8153400" y="1670480"/>
            <a:ext cx="397096" cy="369332"/>
          </a:xfrm>
          <a:prstGeom prst="rect">
            <a:avLst/>
          </a:prstGeom>
          <a:blipFill rotWithShape="0">
            <a:blip r:embed="rId8"/>
            <a:stretch>
              <a:fillRect/>
            </a:stretch>
          </a:blipFill>
        </p:spPr>
        <p:txBody>
          <a:bodyPr/>
          <a:lstStyle/>
          <a:p>
            <a:pPr>
              <a:defRPr/>
            </a:pPr>
            <a:r>
              <a:rPr lang="en-US">
                <a:noFill/>
                <a:ea typeface="MS PGothic" panose="020B0600070205080204" pitchFamily="34" charset="-128"/>
              </a:rPr>
              <a:t> </a:t>
            </a:r>
          </a:p>
        </p:txBody>
      </p:sp>
      <p:sp>
        <p:nvSpPr>
          <p:cNvPr id="16" name="Rectangle 15"/>
          <p:cNvSpPr>
            <a:spLocks noRot="1" noChangeAspect="1" noMove="1" noResize="1" noEditPoints="1" noAdjustHandles="1" noChangeArrowheads="1" noChangeShapeType="1" noTextEdit="1"/>
          </p:cNvSpPr>
          <p:nvPr/>
        </p:nvSpPr>
        <p:spPr>
          <a:xfrm>
            <a:off x="5617339" y="2590800"/>
            <a:ext cx="387221" cy="369332"/>
          </a:xfrm>
          <a:prstGeom prst="rect">
            <a:avLst/>
          </a:prstGeom>
          <a:blipFill rotWithShape="0">
            <a:blip r:embed="rId9"/>
            <a:stretch>
              <a:fillRect r="-21875"/>
            </a:stretch>
          </a:blipFill>
        </p:spPr>
        <p:txBody>
          <a:bodyPr/>
          <a:lstStyle/>
          <a:p>
            <a:pPr>
              <a:defRPr/>
            </a:pPr>
            <a:r>
              <a:rPr lang="en-US">
                <a:noFill/>
                <a:ea typeface="MS PGothic" panose="020B0600070205080204" pitchFamily="34" charset="-128"/>
              </a:rPr>
              <a:t> </a:t>
            </a:r>
          </a:p>
        </p:txBody>
      </p:sp>
      <p:sp>
        <p:nvSpPr>
          <p:cNvPr id="17" name="Rectangle 16"/>
          <p:cNvSpPr>
            <a:spLocks noRot="1" noChangeAspect="1" noMove="1" noResize="1" noEditPoints="1" noAdjustHandles="1" noChangeArrowheads="1" noChangeShapeType="1" noTextEdit="1"/>
          </p:cNvSpPr>
          <p:nvPr/>
        </p:nvSpPr>
        <p:spPr>
          <a:xfrm>
            <a:off x="5037909" y="1025436"/>
            <a:ext cx="387221" cy="369332"/>
          </a:xfrm>
          <a:prstGeom prst="rect">
            <a:avLst/>
          </a:prstGeom>
          <a:blipFill rotWithShape="0">
            <a:blip r:embed="rId10"/>
            <a:stretch>
              <a:fillRect/>
            </a:stretch>
          </a:blipFill>
        </p:spPr>
        <p:txBody>
          <a:bodyPr/>
          <a:lstStyle/>
          <a:p>
            <a:pPr>
              <a:defRPr/>
            </a:pPr>
            <a:r>
              <a:rPr lang="en-US">
                <a:noFill/>
                <a:ea typeface="MS PGothic" panose="020B0600070205080204" pitchFamily="34" charset="-128"/>
              </a:rPr>
              <a:t> </a:t>
            </a:r>
          </a:p>
        </p:txBody>
      </p:sp>
      <p:sp>
        <p:nvSpPr>
          <p:cNvPr id="15371" name="Rectangle 3">
            <a:hlinkClick r:id="rId11"/>
          </p:cNvPr>
          <p:cNvSpPr>
            <a:spLocks noChangeArrowheads="1"/>
          </p:cNvSpPr>
          <p:nvPr/>
        </p:nvSpPr>
        <p:spPr bwMode="auto">
          <a:xfrm>
            <a:off x="1989138" y="6345238"/>
            <a:ext cx="6096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742950" indent="-285750">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a:spcBef>
                <a:spcPct val="0"/>
              </a:spcBef>
              <a:buClrTx/>
              <a:buSzTx/>
              <a:buFontTx/>
              <a:buNone/>
            </a:pPr>
            <a:r>
              <a:rPr lang="en-US" altLang="en-US" sz="1800"/>
              <a:t>http://onlinestatbook.com/stat_sim/sampling_dist/</a:t>
            </a:r>
          </a:p>
        </p:txBody>
      </p:sp>
      <p:sp>
        <p:nvSpPr>
          <p:cNvPr id="18" name="TextBox 17"/>
          <p:cNvSpPr txBox="1"/>
          <p:nvPr/>
        </p:nvSpPr>
        <p:spPr>
          <a:xfrm>
            <a:off x="131597" y="126973"/>
            <a:ext cx="8736376" cy="1077218"/>
          </a:xfrm>
          <a:prstGeom prst="rect">
            <a:avLst/>
          </a:prstGeom>
          <a:noFill/>
        </p:spPr>
        <p:txBody>
          <a:bodyPr wrap="square" rtlCol="0">
            <a:spAutoFit/>
          </a:bodyPr>
          <a:lstStyle/>
          <a:p>
            <a:r>
              <a:rPr lang="en-US" sz="1600" dirty="0"/>
              <a:t>The more data you pick for each sample, the more normal (and tighter) the distribution of the sample mean is. </a:t>
            </a:r>
          </a:p>
          <a:p>
            <a:r>
              <a:rPr lang="en-US" sz="1600" dirty="0"/>
              <a:t>If original data is approx. normal, then the distribution of the sample mean will be approx. normal, regardless of sample size.</a:t>
            </a:r>
          </a:p>
        </p:txBody>
      </p:sp>
    </p:spTree>
    <p:extLst>
      <p:ext uri="{BB962C8B-B14F-4D97-AF65-F5344CB8AC3E}">
        <p14:creationId xmlns:p14="http://schemas.microsoft.com/office/powerpoint/2010/main" val="26311864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flg.uk.com/captcha/dice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392" y="583141"/>
            <a:ext cx="2133616" cy="21915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a:solidFill>
                <a:srgbClr val="FFFFFF"/>
              </a:solidFill>
              <a:ea typeface="ＭＳ Ｐゴシック" pitchFamily="34" charset="-128"/>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1908467"/>
            <a:ext cx="2111048" cy="2171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descr="http://www.iflg.uk.com/captcha/dice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7267" y="612508"/>
            <a:ext cx="2105025" cy="216217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workforcewellness.co.uk/captcha/dice4.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7691" y="648933"/>
            <a:ext cx="2003018"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www.iflg.uk.com/captcha/dice5.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392" y="656295"/>
            <a:ext cx="2105025" cy="215265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38.media.tumblr.com/35cfc567ab5232c0e56205e9c6daefc9/tumblr_ntbq7yG9Tf1tlfm47o1_250.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0983" y="622034"/>
            <a:ext cx="2105025" cy="21526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21304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p:sp>
        <p:nvSpPr>
          <p:cNvPr id="11" name="TextBox 10"/>
          <p:cNvSpPr txBox="1"/>
          <p:nvPr/>
        </p:nvSpPr>
        <p:spPr>
          <a:xfrm>
            <a:off x="1295400" y="995067"/>
            <a:ext cx="12192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(x)</a:t>
            </a:r>
          </a:p>
        </p:txBody>
      </p:sp>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1</a:t>
            </a:r>
          </a:p>
        </p:txBody>
      </p:sp>
      <p:sp>
        <p:nvSpPr>
          <p:cNvPr id="19" name="TextBox 18"/>
          <p:cNvSpPr txBox="1"/>
          <p:nvPr/>
        </p:nvSpPr>
        <p:spPr>
          <a:xfrm>
            <a:off x="460375" y="2068286"/>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2</a:t>
            </a:r>
          </a:p>
        </p:txBody>
      </p:sp>
      <p:sp>
        <p:nvSpPr>
          <p:cNvPr id="20" name="TextBox 19"/>
          <p:cNvSpPr txBox="1"/>
          <p:nvPr/>
        </p:nvSpPr>
        <p:spPr>
          <a:xfrm>
            <a:off x="460374" y="2590018"/>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3</a:t>
            </a:r>
          </a:p>
        </p:txBody>
      </p:sp>
      <mc:AlternateContent xmlns:mc="http://schemas.openxmlformats.org/markup-compatibility/2006" xmlns:a14="http://schemas.microsoft.com/office/drawing/2010/main">
        <mc:Choice Requires="a14">
          <p:sp>
            <p:nvSpPr>
              <p:cNvPr id="21" name="TextBox 20"/>
              <p:cNvSpPr txBox="1"/>
              <p:nvPr/>
            </p:nvSpPr>
            <p:spPr>
              <a:xfrm>
                <a:off x="460374"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14:m>
                  <m:oMath xmlns:m="http://schemas.openxmlformats.org/officeDocument/2006/math">
                    <m:r>
                      <a:rPr lang="en-US" i="1" baseline="-25000" dirty="0" smtClean="0">
                        <a:solidFill>
                          <a:srgbClr val="FFFFFF"/>
                        </a:solidFill>
                        <a:latin typeface="Cambria Math"/>
                      </a:rPr>
                      <m:t>4</m:t>
                    </m:r>
                  </m:oMath>
                </a14:m>
                <a:endParaRPr lang="en-US" baseline="-25000"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369332"/>
              </a:xfrm>
              <a:prstGeom prst="rect">
                <a:avLst/>
              </a:prstGeom>
              <a:blipFill rotWithShape="1">
                <a:blip r:embed="rId8"/>
                <a:stretch>
                  <a:fillRect l="-6757" t="-8197" b="-24590"/>
                </a:stretch>
              </a:blipFill>
            </p:spPr>
            <p:txBody>
              <a:bodyPr/>
              <a:lstStyle/>
              <a:p>
                <a:r>
                  <a:rPr lang="en-US">
                    <a:noFill/>
                  </a:rPr>
                  <a:t> </a:t>
                </a:r>
              </a:p>
            </p:txBody>
          </p:sp>
        </mc:Fallback>
      </mc:AlternateContent>
      <p:sp>
        <p:nvSpPr>
          <p:cNvPr id="22" name="TextBox 21"/>
          <p:cNvSpPr txBox="1"/>
          <p:nvPr/>
        </p:nvSpPr>
        <p:spPr>
          <a:xfrm>
            <a:off x="460373" y="36576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5</a:t>
            </a:r>
          </a:p>
        </p:txBody>
      </p:sp>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155575" y="4725660"/>
                <a:ext cx="8350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14:m>
                  <m:oMath xmlns:m="http://schemas.openxmlformats.org/officeDocument/2006/math">
                    <m:r>
                      <a:rPr lang="en-US" i="1" baseline="-25000" dirty="0" smtClean="0">
                        <a:solidFill>
                          <a:srgbClr val="FFFFFF"/>
                        </a:solidFill>
                        <a:latin typeface="Cambria Math"/>
                      </a:rPr>
                      <m:t>5999</m:t>
                    </m:r>
                  </m:oMath>
                </a14:m>
                <a:endParaRPr lang="en-US" baseline="-25000"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55575" y="4725660"/>
                <a:ext cx="835023" cy="369332"/>
              </a:xfrm>
              <a:prstGeom prst="rect">
                <a:avLst/>
              </a:prstGeom>
              <a:blipFill rotWithShape="1">
                <a:blip r:embed="rId9"/>
                <a:stretch>
                  <a:fillRect t="-8197" b="-24590"/>
                </a:stretch>
              </a:blipFill>
            </p:spPr>
            <p:txBody>
              <a:bodyPr/>
              <a:lstStyle/>
              <a:p>
                <a:r>
                  <a:rPr lang="en-US">
                    <a:noFill/>
                  </a:rPr>
                  <a:t> </a:t>
                </a:r>
              </a:p>
            </p:txBody>
          </p:sp>
        </mc:Fallback>
      </mc:AlternateContent>
      <p:sp>
        <p:nvSpPr>
          <p:cNvPr id="25" name="TextBox 24"/>
          <p:cNvSpPr txBox="1"/>
          <p:nvPr/>
        </p:nvSpPr>
        <p:spPr>
          <a:xfrm>
            <a:off x="155575" y="5293658"/>
            <a:ext cx="8731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6000</a:t>
            </a:r>
          </a:p>
        </p:txBody>
      </p:sp>
      <p:sp>
        <p:nvSpPr>
          <p:cNvPr id="26" name="TextBox 25"/>
          <p:cNvSpPr txBox="1"/>
          <p:nvPr/>
        </p:nvSpPr>
        <p:spPr>
          <a:xfrm>
            <a:off x="1406523" y="16002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a:t>
            </a:r>
          </a:p>
        </p:txBody>
      </p:sp>
      <p:sp>
        <p:nvSpPr>
          <p:cNvPr id="27" name="TextBox 26"/>
          <p:cNvSpPr txBox="1"/>
          <p:nvPr/>
        </p:nvSpPr>
        <p:spPr>
          <a:xfrm>
            <a:off x="1406523" y="2068286"/>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28" name="TextBox 27"/>
          <p:cNvSpPr txBox="1"/>
          <p:nvPr/>
        </p:nvSpPr>
        <p:spPr>
          <a:xfrm>
            <a:off x="1406522" y="2590018"/>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29" name="TextBox 28"/>
          <p:cNvSpPr txBox="1"/>
          <p:nvPr/>
        </p:nvSpPr>
        <p:spPr>
          <a:xfrm>
            <a:off x="1406522"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1</a:t>
            </a:r>
          </a:p>
        </p:txBody>
      </p:sp>
      <p:sp>
        <p:nvSpPr>
          <p:cNvPr id="30" name="TextBox 29"/>
          <p:cNvSpPr txBox="1"/>
          <p:nvPr/>
        </p:nvSpPr>
        <p:spPr>
          <a:xfrm>
            <a:off x="1406521" y="36576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6</a:t>
            </a:r>
          </a:p>
        </p:txBody>
      </p:sp>
      <p:sp>
        <p:nvSpPr>
          <p:cNvPr id="31" name="TextBox 30"/>
          <p:cNvSpPr txBox="1"/>
          <p:nvPr/>
        </p:nvSpPr>
        <p:spPr>
          <a:xfrm>
            <a:off x="1406523"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330320" y="472566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a:t>
            </a:r>
          </a:p>
        </p:txBody>
      </p:sp>
      <p:sp>
        <p:nvSpPr>
          <p:cNvPr id="33" name="TextBox 32"/>
          <p:cNvSpPr txBox="1"/>
          <p:nvPr/>
        </p:nvSpPr>
        <p:spPr>
          <a:xfrm>
            <a:off x="1292222" y="5293658"/>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5</a:t>
            </a:r>
          </a:p>
        </p:txBody>
      </p:sp>
      <p:graphicFrame>
        <p:nvGraphicFramePr>
          <p:cNvPr id="34" name="Chart 33"/>
          <p:cNvGraphicFramePr>
            <a:graphicFrameLocks/>
          </p:cNvGraphicFramePr>
          <p:nvPr>
            <p:extLst/>
          </p:nvPr>
        </p:nvGraphicFramePr>
        <p:xfrm>
          <a:off x="2543175" y="2808945"/>
          <a:ext cx="6144787" cy="3441449"/>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369507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 presetClass="entr" presetSubtype="4" fill="hold" nodeType="withEffect">
                                  <p:stCondLst>
                                    <p:cond delay="0"/>
                                  </p:stCondLst>
                                  <p:childTnLst>
                                    <p:set>
                                      <p:cBhvr>
                                        <p:cTn id="9" dur="1" fill="hold">
                                          <p:stCondLst>
                                            <p:cond delay="0"/>
                                          </p:stCondLst>
                                        </p:cTn>
                                        <p:tgtEl>
                                          <p:spTgt spid="1035"/>
                                        </p:tgtEl>
                                        <p:attrNameLst>
                                          <p:attrName>style.visibility</p:attrName>
                                        </p:attrNameLst>
                                      </p:cBhvr>
                                      <p:to>
                                        <p:strVal val="visible"/>
                                      </p:to>
                                    </p:set>
                                    <p:anim calcmode="lin" valueType="num">
                                      <p:cBhvr additive="base">
                                        <p:cTn id="10" dur="500" fill="hold"/>
                                        <p:tgtEl>
                                          <p:spTgt spid="1035"/>
                                        </p:tgtEl>
                                        <p:attrNameLst>
                                          <p:attrName>ppt_x</p:attrName>
                                        </p:attrNameLst>
                                      </p:cBhvr>
                                      <p:tavLst>
                                        <p:tav tm="0">
                                          <p:val>
                                            <p:strVal val="#ppt_x"/>
                                          </p:val>
                                        </p:tav>
                                        <p:tav tm="100000">
                                          <p:val>
                                            <p:strVal val="#ppt_x"/>
                                          </p:val>
                                        </p:tav>
                                      </p:tavLst>
                                    </p:anim>
                                    <p:anim calcmode="lin" valueType="num">
                                      <p:cBhvr additive="base">
                                        <p:cTn id="11" dur="500" fill="hold"/>
                                        <p:tgtEl>
                                          <p:spTgt spid="103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035"/>
                                        </p:tgtEl>
                                      </p:cBhvr>
                                    </p:animEffect>
                                    <p:set>
                                      <p:cBhvr>
                                        <p:cTn id="19" dur="1" fill="hold">
                                          <p:stCondLst>
                                            <p:cond delay="499"/>
                                          </p:stCondLst>
                                        </p:cTn>
                                        <p:tgtEl>
                                          <p:spTgt spid="1035"/>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1033"/>
                                        </p:tgtEl>
                                        <p:attrNameLst>
                                          <p:attrName>style.visibility</p:attrName>
                                        </p:attrNameLst>
                                      </p:cBhvr>
                                      <p:to>
                                        <p:strVal val="visible"/>
                                      </p:to>
                                    </p:set>
                                    <p:animEffect transition="in" filter="fade">
                                      <p:cBhvr>
                                        <p:cTn id="25" dur="500"/>
                                        <p:tgtEl>
                                          <p:spTgt spid="10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1033"/>
                                        </p:tgtEl>
                                        <p:attrNameLst>
                                          <p:attrName>style.visibility</p:attrName>
                                        </p:attrNameLst>
                                      </p:cBhvr>
                                      <p:to>
                                        <p:strVal val="visible"/>
                                      </p:to>
                                    </p:set>
                                    <p:animEffect transition="in" filter="fade">
                                      <p:cBhvr>
                                        <p:cTn id="36" dur="500"/>
                                        <p:tgtEl>
                                          <p:spTgt spid="10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033"/>
                                        </p:tgtEl>
                                      </p:cBhvr>
                                    </p:animEffect>
                                    <p:set>
                                      <p:cBhvr>
                                        <p:cTn id="44" dur="1" fill="hold">
                                          <p:stCondLst>
                                            <p:cond delay="499"/>
                                          </p:stCondLst>
                                        </p:cTn>
                                        <p:tgtEl>
                                          <p:spTgt spid="1033"/>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026"/>
                                        </p:tgtEl>
                                      </p:cBhvr>
                                    </p:animEffect>
                                    <p:set>
                                      <p:cBhvr>
                                        <p:cTn id="58" dur="1" fill="hold">
                                          <p:stCondLst>
                                            <p:cond delay="499"/>
                                          </p:stCondLst>
                                        </p:cTn>
                                        <p:tgtEl>
                                          <p:spTgt spid="1026"/>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nodeType="withEffect">
                                  <p:stCondLst>
                                    <p:cond delay="0"/>
                                  </p:stCondLst>
                                  <p:childTnLst>
                                    <p:set>
                                      <p:cBhvr>
                                        <p:cTn id="63" dur="1" fill="hold">
                                          <p:stCondLst>
                                            <p:cond delay="0"/>
                                          </p:stCondLst>
                                        </p:cTn>
                                        <p:tgtEl>
                                          <p:spTgt spid="1039"/>
                                        </p:tgtEl>
                                        <p:attrNameLst>
                                          <p:attrName>style.visibility</p:attrName>
                                        </p:attrNameLst>
                                      </p:cBhvr>
                                      <p:to>
                                        <p:strVal val="visible"/>
                                      </p:to>
                                    </p:set>
                                    <p:animEffect transition="in" filter="fade">
                                      <p:cBhvr>
                                        <p:cTn id="64" dur="500"/>
                                        <p:tgtEl>
                                          <p:spTgt spid="103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039"/>
                                        </p:tgtEl>
                                      </p:cBhvr>
                                    </p:animEffect>
                                    <p:set>
                                      <p:cBhvr>
                                        <p:cTn id="72" dur="1" fill="hold">
                                          <p:stCondLst>
                                            <p:cond delay="499"/>
                                          </p:stCondLst>
                                        </p:cTn>
                                        <p:tgtEl>
                                          <p:spTgt spid="1039"/>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nodeType="withEffect">
                                  <p:stCondLst>
                                    <p:cond delay="0"/>
                                  </p:stCondLst>
                                  <p:childTnLst>
                                    <p:set>
                                      <p:cBhvr>
                                        <p:cTn id="85" dur="1" fill="hold">
                                          <p:stCondLst>
                                            <p:cond delay="0"/>
                                          </p:stCondLst>
                                        </p:cTn>
                                        <p:tgtEl>
                                          <p:spTgt spid="1035"/>
                                        </p:tgtEl>
                                        <p:attrNameLst>
                                          <p:attrName>style.visibility</p:attrName>
                                        </p:attrNameLst>
                                      </p:cBhvr>
                                      <p:to>
                                        <p:strVal val="visible"/>
                                      </p:to>
                                    </p:set>
                                    <p:animEffect transition="in" filter="fade">
                                      <p:cBhvr>
                                        <p:cTn id="86" dur="500"/>
                                        <p:tgtEl>
                                          <p:spTgt spid="103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500"/>
                                        <p:tgtEl>
                                          <p:spTgt spid="1035"/>
                                        </p:tgtEl>
                                      </p:cBhvr>
                                    </p:animEffect>
                                    <p:set>
                                      <p:cBhvr>
                                        <p:cTn id="94" dur="1" fill="hold">
                                          <p:stCondLst>
                                            <p:cond delay="499"/>
                                          </p:stCondLst>
                                        </p:cTn>
                                        <p:tgtEl>
                                          <p:spTgt spid="1035"/>
                                        </p:tgtEl>
                                        <p:attrNameLst>
                                          <p:attrName>style.visibility</p:attrName>
                                        </p:attrNameLst>
                                      </p:cBhvr>
                                      <p:to>
                                        <p:strVal val="hidden"/>
                                      </p:to>
                                    </p:set>
                                  </p:childTnLst>
                                </p:cTn>
                              </p:par>
                              <p:par>
                                <p:cTn id="95" presetID="10" presetClass="entr" presetSubtype="0"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par>
                                <p:cTn id="98" presetID="10" presetClass="entr" presetSubtype="0" fill="hold" nodeType="withEffect">
                                  <p:stCondLst>
                                    <p:cond delay="0"/>
                                  </p:stCondLst>
                                  <p:childTnLst>
                                    <p:set>
                                      <p:cBhvr>
                                        <p:cTn id="99" dur="1" fill="hold">
                                          <p:stCondLst>
                                            <p:cond delay="0"/>
                                          </p:stCondLst>
                                        </p:cTn>
                                        <p:tgtEl>
                                          <p:spTgt spid="1037"/>
                                        </p:tgtEl>
                                        <p:attrNameLst>
                                          <p:attrName>style.visibility</p:attrName>
                                        </p:attrNameLst>
                                      </p:cBhvr>
                                      <p:to>
                                        <p:strVal val="visible"/>
                                      </p:to>
                                    </p:set>
                                    <p:animEffect transition="in" filter="fade">
                                      <p:cBhvr>
                                        <p:cTn id="100" dur="500"/>
                                        <p:tgtEl>
                                          <p:spTgt spid="10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fade">
                                      <p:cBhvr>
                                        <p:cTn id="10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Graphic spid="3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flg.uk.com/captcha/dic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772" y="378054"/>
            <a:ext cx="1129829" cy="116050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a:solidFill>
                <a:srgbClr val="FFFFFF"/>
              </a:solidFill>
              <a:ea typeface="ＭＳ Ｐゴシック" pitchFamily="34" charset="-128"/>
            </a:endParaRPr>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539" y="397040"/>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workforcewellness.co.uk/captcha/dice4.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321" y="386836"/>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www.iflg.uk.com/captcha/dice5.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0260" y="377020"/>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38.media.tumblr.com/35cfc567ab5232c0e56205e9c6daefc9/tumblr_ntbq7yG9Tf1tlfm47o1_250.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3539" y="392021"/>
            <a:ext cx="1144580" cy="11704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20542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mc:AlternateContent xmlns:mc="http://schemas.openxmlformats.org/markup-compatibility/2006" xmlns:a14="http://schemas.microsoft.com/office/drawing/2010/main">
        <mc:Choice Requires="a14">
          <p:sp>
            <p:nvSpPr>
              <p:cNvPr id="11" name="TextBox 10"/>
              <p:cNvSpPr txBox="1"/>
              <p:nvPr/>
            </p:nvSpPr>
            <p:spPr>
              <a:xfrm>
                <a:off x="1295400" y="995067"/>
                <a:ext cx="12192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a:t>
                </a:r>
                <a14:m>
                  <m:oMath xmlns:m="http://schemas.openxmlformats.org/officeDocument/2006/math">
                    <m:acc>
                      <m:accPr>
                        <m:chr m:val="̅"/>
                        <m:ctrlPr>
                          <a:rPr lang="en-US" i="1" smtClean="0">
                            <a:solidFill>
                              <a:srgbClr val="FFFFFF"/>
                            </a:solidFill>
                            <a:latin typeface="Cambria Math" panose="02040503050406030204" pitchFamily="18" charset="0"/>
                          </a:rPr>
                        </m:ctrlPr>
                      </m:accPr>
                      <m:e>
                        <m:r>
                          <a:rPr lang="en-US" i="1" smtClean="0">
                            <a:solidFill>
                              <a:srgbClr val="FFFFFF"/>
                            </a:solidFill>
                            <a:latin typeface="Cambria Math"/>
                          </a:rPr>
                          <m:t>𝑥</m:t>
                        </m:r>
                      </m:e>
                    </m:acc>
                    <m:r>
                      <a:rPr lang="en-US" i="1" smtClean="0">
                        <a:solidFill>
                          <a:srgbClr val="FFFFFF"/>
                        </a:solidFill>
                        <a:latin typeface="Cambria Math"/>
                      </a:rPr>
                      <m:t>)</m:t>
                    </m:r>
                  </m:oMath>
                </a14:m>
                <a:endParaRPr lang="en-US" dirty="0">
                  <a:solidFill>
                    <a:srgbClr val="FFFFFF"/>
                  </a:solidFill>
                  <a:ea typeface="ＭＳ Ｐゴシック" pitchFamily="34" charset="-128"/>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295400" y="995067"/>
                <a:ext cx="1219200" cy="369332"/>
              </a:xfrm>
              <a:prstGeom prst="rect">
                <a:avLst/>
              </a:prstGeom>
              <a:blipFill rotWithShape="1">
                <a:blip r:embed="rId9"/>
                <a:stretch>
                  <a:fillRect l="-500" t="-8197" r="-900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a:solidFill>
                                <a:srgbClr val="FFFFFF"/>
                              </a:solidFill>
                              <a:latin typeface="Cambria Math"/>
                            </a:rPr>
                            <m:t>1</m:t>
                          </m:r>
                        </m:sub>
                      </m:sSub>
                    </m:oMath>
                  </m:oMathPara>
                </a14:m>
                <a:endParaRPr lang="en-US" dirty="0">
                  <a:solidFill>
                    <a:srgbClr val="FFFFFF"/>
                  </a:solidFill>
                  <a:ea typeface="ＭＳ Ｐゴシック" pitchFamily="34" charset="-128"/>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60375" y="1600200"/>
                <a:ext cx="454025" cy="369332"/>
              </a:xfrm>
              <a:prstGeom prst="rect">
                <a:avLst/>
              </a:prstGeom>
              <a:blipFill rotWithShape="1">
                <a:blip r:embed="rId10"/>
                <a:stretch>
                  <a:fillRect l="-270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0375" y="2068286"/>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60375" y="2068286"/>
                <a:ext cx="454025" cy="646331"/>
              </a:xfrm>
              <a:prstGeom prst="rect">
                <a:avLst/>
              </a:prstGeom>
              <a:blipFill rotWithShape="1">
                <a:blip r:embed="rId11"/>
                <a:stretch>
                  <a:fillRect l="-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60374" y="2590018"/>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3</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60374" y="2590018"/>
                <a:ext cx="454025" cy="646331"/>
              </a:xfrm>
              <a:prstGeom prst="rect">
                <a:avLst/>
              </a:prstGeom>
              <a:blipFill rotWithShape="1">
                <a:blip r:embed="rId12"/>
                <a:stretch>
                  <a:fillRect l="-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60374" y="3111750"/>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4</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646331"/>
              </a:xfrm>
              <a:prstGeom prst="rect">
                <a:avLst/>
              </a:prstGeom>
              <a:blipFill rotWithShape="1">
                <a:blip r:embed="rId13"/>
                <a:stretch>
                  <a:fillRect l="-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60373" y="3657600"/>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60373" y="3657600"/>
                <a:ext cx="454025" cy="646331"/>
              </a:xfrm>
              <a:prstGeom prst="rect">
                <a:avLst/>
              </a:prstGeom>
              <a:blipFill rotWithShape="1">
                <a:blip r:embed="rId14"/>
                <a:stretch>
                  <a:fillRect l="-4054"/>
                </a:stretch>
              </a:blipFill>
            </p:spPr>
            <p:txBody>
              <a:bodyPr/>
              <a:lstStyle/>
              <a:p>
                <a:r>
                  <a:rPr lang="en-US">
                    <a:noFill/>
                  </a:rPr>
                  <a:t> </a:t>
                </a:r>
              </a:p>
            </p:txBody>
          </p:sp>
        </mc:Fallback>
      </mc:AlternateContent>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307976" y="4725660"/>
                <a:ext cx="6826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5999</m:t>
                          </m:r>
                        </m:sub>
                      </m:sSub>
                    </m:oMath>
                  </m:oMathPara>
                </a14:m>
                <a:endParaRPr lang="en-US"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07976" y="4725660"/>
                <a:ext cx="682622" cy="369332"/>
              </a:xfrm>
              <a:prstGeom prst="rect">
                <a:avLst/>
              </a:prstGeom>
              <a:blipFill rotWithShape="1">
                <a:blip r:embed="rId15"/>
                <a:stretch>
                  <a:fillRect l="-6306"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46074" y="5293658"/>
                <a:ext cx="682626"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6000</m:t>
                          </m:r>
                        </m:sub>
                      </m:sSub>
                    </m:oMath>
                  </m:oMathPara>
                </a14:m>
                <a:endParaRPr lang="en-US" dirty="0">
                  <a:solidFill>
                    <a:srgbClr val="FFFFFF"/>
                  </a:solidFill>
                  <a:ea typeface="ＭＳ Ｐゴシック" pitchFamily="34" charset="-128"/>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46074" y="5293658"/>
                <a:ext cx="682626" cy="369332"/>
              </a:xfrm>
              <a:prstGeom prst="rect">
                <a:avLst/>
              </a:prstGeom>
              <a:blipFill rotWithShape="1">
                <a:blip r:embed="rId16"/>
                <a:stretch>
                  <a:fillRect l="-6250" b="-1639"/>
                </a:stretch>
              </a:blipFill>
            </p:spPr>
            <p:txBody>
              <a:bodyPr/>
              <a:lstStyle/>
              <a:p>
                <a:r>
                  <a:rPr lang="en-US">
                    <a:noFill/>
                  </a:rPr>
                  <a:t> </a:t>
                </a:r>
              </a:p>
            </p:txBody>
          </p:sp>
        </mc:Fallback>
      </mc:AlternateContent>
      <p:sp>
        <p:nvSpPr>
          <p:cNvPr id="27" name="TextBox 26"/>
          <p:cNvSpPr txBox="1"/>
          <p:nvPr/>
        </p:nvSpPr>
        <p:spPr>
          <a:xfrm>
            <a:off x="1406523" y="2068286"/>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3.5</a:t>
            </a:r>
          </a:p>
        </p:txBody>
      </p:sp>
      <p:sp>
        <p:nvSpPr>
          <p:cNvPr id="28" name="TextBox 27"/>
          <p:cNvSpPr txBox="1"/>
          <p:nvPr/>
        </p:nvSpPr>
        <p:spPr>
          <a:xfrm>
            <a:off x="1406522" y="2590018"/>
            <a:ext cx="5302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2</a:t>
            </a:r>
          </a:p>
        </p:txBody>
      </p:sp>
      <p:sp>
        <p:nvSpPr>
          <p:cNvPr id="29" name="TextBox 28"/>
          <p:cNvSpPr txBox="1"/>
          <p:nvPr/>
        </p:nvSpPr>
        <p:spPr>
          <a:xfrm>
            <a:off x="1406522"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30" name="TextBox 29"/>
          <p:cNvSpPr txBox="1"/>
          <p:nvPr/>
        </p:nvSpPr>
        <p:spPr>
          <a:xfrm>
            <a:off x="1406521" y="3657600"/>
            <a:ext cx="568327"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5.5</a:t>
            </a:r>
          </a:p>
        </p:txBody>
      </p:sp>
      <p:sp>
        <p:nvSpPr>
          <p:cNvPr id="31" name="TextBox 30"/>
          <p:cNvSpPr txBox="1"/>
          <p:nvPr/>
        </p:nvSpPr>
        <p:spPr>
          <a:xfrm>
            <a:off x="1406523"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330320" y="472566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3.5</a:t>
            </a:r>
          </a:p>
        </p:txBody>
      </p:sp>
      <p:sp>
        <p:nvSpPr>
          <p:cNvPr id="33" name="TextBox 32"/>
          <p:cNvSpPr txBox="1"/>
          <p:nvPr/>
        </p:nvSpPr>
        <p:spPr>
          <a:xfrm>
            <a:off x="1292222" y="5293658"/>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a:t>
            </a:r>
          </a:p>
        </p:txBody>
      </p:sp>
      <p:pic>
        <p:nvPicPr>
          <p:cNvPr id="2050" name="Picture 2" descr="http://hyperphysics.phy-astr.gsu.edu/hbase/math/immath/dice.gif"/>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21748" y="5181600"/>
            <a:ext cx="5053249" cy="19541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406523" y="1600200"/>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3.5</a:t>
            </a:r>
          </a:p>
        </p:txBody>
      </p:sp>
      <p:pic>
        <p:nvPicPr>
          <p:cNvPr id="36" name="Picture 15" descr="http://38.media.tumblr.com/35cfc567ab5232c0e56205e9c6daefc9/tumblr_ntbq7yG9Tf1tlfm47o1_250.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3539" y="392021"/>
            <a:ext cx="1144580" cy="117047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1" descr="http://www.workforcewellness.co.uk/captcha/dice4.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321" y="386836"/>
            <a:ext cx="1112730" cy="11429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 name="Chart 40"/>
          <p:cNvGraphicFramePr>
            <a:graphicFrameLocks/>
          </p:cNvGraphicFramePr>
          <p:nvPr>
            <p:extLst>
              <p:ext uri="{D42A27DB-BD31-4B8C-83A1-F6EECF244321}">
                <p14:modId xmlns:p14="http://schemas.microsoft.com/office/powerpoint/2010/main" val="795657287"/>
              </p:ext>
            </p:extLst>
          </p:nvPr>
        </p:nvGraphicFramePr>
        <p:xfrm>
          <a:off x="2863282" y="1910144"/>
          <a:ext cx="4886325" cy="3219449"/>
        </p:xfrm>
        <a:graphic>
          <a:graphicData uri="http://schemas.openxmlformats.org/drawingml/2006/chart">
            <c:chart xmlns:c="http://schemas.openxmlformats.org/drawingml/2006/chart" xmlns:r="http://schemas.openxmlformats.org/officeDocument/2006/relationships" r:id="rId18"/>
          </a:graphicData>
        </a:graphic>
      </p:graphicFrame>
      <p:pic>
        <p:nvPicPr>
          <p:cNvPr id="40" name="Picture 11" descr="http://www.workforcewellness.co.uk/captcha/dice4.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321" y="386836"/>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www.iflg.uk.com/captcha/dic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772" y="378054"/>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3" descr="http://www.iflg.uk.com/captcha/dice5.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7118" y="377019"/>
            <a:ext cx="1136852" cy="116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44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33"/>
                                        </p:tgtEl>
                                        <p:attrNameLst>
                                          <p:attrName>style.visibility</p:attrName>
                                        </p:attrNameLst>
                                      </p:cBhvr>
                                      <p:to>
                                        <p:strVal val="visible"/>
                                      </p:to>
                                    </p:set>
                                    <p:animEffect transition="in" filter="fade">
                                      <p:cBhvr>
                                        <p:cTn id="10" dur="500"/>
                                        <p:tgtEl>
                                          <p:spTgt spid="1033"/>
                                        </p:tgtEl>
                                      </p:cBhvr>
                                    </p:animEffect>
                                  </p:childTnLst>
                                </p:cTn>
                              </p:par>
                              <p:par>
                                <p:cTn id="11" presetID="10" presetClass="entr" presetSubtype="0" fill="hold" nodeType="withEffect">
                                  <p:stCondLst>
                                    <p:cond delay="0"/>
                                  </p:stCondLst>
                                  <p:childTnLst>
                                    <p:set>
                                      <p:cBhvr>
                                        <p:cTn id="12" dur="1" fill="hold">
                                          <p:stCondLst>
                                            <p:cond delay="0"/>
                                          </p:stCondLst>
                                        </p:cTn>
                                        <p:tgtEl>
                                          <p:spTgt spid="1035"/>
                                        </p:tgtEl>
                                        <p:attrNameLst>
                                          <p:attrName>style.visibility</p:attrName>
                                        </p:attrNameLst>
                                      </p:cBhvr>
                                      <p:to>
                                        <p:strVal val="visible"/>
                                      </p:to>
                                    </p:set>
                                    <p:animEffect transition="in" filter="fade">
                                      <p:cBhvr>
                                        <p:cTn id="13" dur="500"/>
                                        <p:tgtEl>
                                          <p:spTgt spid="10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33"/>
                                        </p:tgtEl>
                                      </p:cBhvr>
                                    </p:animEffect>
                                    <p:set>
                                      <p:cBhvr>
                                        <p:cTn id="21" dur="1" fill="hold">
                                          <p:stCondLst>
                                            <p:cond delay="499"/>
                                          </p:stCondLst>
                                        </p:cTn>
                                        <p:tgtEl>
                                          <p:spTgt spid="103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035"/>
                                        </p:tgtEl>
                                      </p:cBhvr>
                                    </p:animEffect>
                                    <p:set>
                                      <p:cBhvr>
                                        <p:cTn id="24" dur="1" fill="hold">
                                          <p:stCondLst>
                                            <p:cond delay="499"/>
                                          </p:stCondLst>
                                        </p:cTn>
                                        <p:tgtEl>
                                          <p:spTgt spid="1035"/>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36"/>
                                        </p:tgtEl>
                                      </p:cBhvr>
                                    </p:animEffect>
                                    <p:set>
                                      <p:cBhvr>
                                        <p:cTn id="41" dur="1" fill="hold">
                                          <p:stCondLst>
                                            <p:cond delay="499"/>
                                          </p:stCondLst>
                                        </p:cTn>
                                        <p:tgtEl>
                                          <p:spTgt spid="3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26"/>
                                        </p:tgtEl>
                                      </p:cBhvr>
                                    </p:animEffect>
                                    <p:set>
                                      <p:cBhvr>
                                        <p:cTn id="44" dur="1" fill="hold">
                                          <p:stCondLst>
                                            <p:cond delay="499"/>
                                          </p:stCondLst>
                                        </p:cTn>
                                        <p:tgtEl>
                                          <p:spTgt spid="1026"/>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xit" presetSubtype="0" fill="hold" nodeType="withEffect">
                                  <p:stCondLst>
                                    <p:cond delay="0"/>
                                  </p:stCondLst>
                                  <p:childTnLst>
                                    <p:animEffect transition="out" filter="fade">
                                      <p:cBhvr>
                                        <p:cTn id="63" dur="500"/>
                                        <p:tgtEl>
                                          <p:spTgt spid="45"/>
                                        </p:tgtEl>
                                      </p:cBhvr>
                                    </p:animEffect>
                                    <p:set>
                                      <p:cBhvr>
                                        <p:cTn id="64" dur="1" fill="hold">
                                          <p:stCondLst>
                                            <p:cond delay="499"/>
                                          </p:stCondLst>
                                        </p:cTn>
                                        <p:tgtEl>
                                          <p:spTgt spid="45"/>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4"/>
                                        </p:tgtEl>
                                      </p:cBhvr>
                                    </p:animEffect>
                                    <p:set>
                                      <p:cBhvr>
                                        <p:cTn id="67" dur="1" fill="hold">
                                          <p:stCondLst>
                                            <p:cond delay="499"/>
                                          </p:stCondLst>
                                        </p:cTn>
                                        <p:tgtEl>
                                          <p:spTgt spid="34"/>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1031"/>
                                        </p:tgtEl>
                                        <p:attrNameLst>
                                          <p:attrName>style.visibility</p:attrName>
                                        </p:attrNameLst>
                                      </p:cBhvr>
                                      <p:to>
                                        <p:strVal val="visible"/>
                                      </p:to>
                                    </p:set>
                                    <p:animEffect transition="in" filter="fade">
                                      <p:cBhvr>
                                        <p:cTn id="70" dur="500"/>
                                        <p:tgtEl>
                                          <p:spTgt spid="1031"/>
                                        </p:tgtEl>
                                      </p:cBhvr>
                                    </p:animEffect>
                                  </p:childTnLst>
                                </p:cTn>
                              </p:par>
                              <p:par>
                                <p:cTn id="71" presetID="1" presetClass="entr" presetSubtype="0"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0"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031"/>
                                        </p:tgtEl>
                                      </p:cBhvr>
                                    </p:animEffect>
                                    <p:set>
                                      <p:cBhvr>
                                        <p:cTn id="80" dur="1" fill="hold">
                                          <p:stCondLst>
                                            <p:cond delay="499"/>
                                          </p:stCondLst>
                                        </p:cTn>
                                        <p:tgtEl>
                                          <p:spTgt spid="1031"/>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39"/>
                                        </p:tgtEl>
                                      </p:cBhvr>
                                    </p:animEffect>
                                    <p:set>
                                      <p:cBhvr>
                                        <p:cTn id="83" dur="1" fill="hold">
                                          <p:stCondLst>
                                            <p:cond delay="499"/>
                                          </p:stCondLst>
                                        </p:cTn>
                                        <p:tgtEl>
                                          <p:spTgt spid="39"/>
                                        </p:tgtEl>
                                        <p:attrNameLst>
                                          <p:attrName>style.visibility</p:attrName>
                                        </p:attrNameLst>
                                      </p:cBhvr>
                                      <p:to>
                                        <p:strVal val="hidden"/>
                                      </p:to>
                                    </p:set>
                                  </p:childTnLst>
                                </p:cTn>
                              </p:par>
                              <p:par>
                                <p:cTn id="84" presetID="10" presetClass="entr" presetSubtype="0" fill="hold" grpId="0"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500"/>
                                        <p:tgtEl>
                                          <p:spTgt spid="22"/>
                                        </p:tgtEl>
                                      </p:cBhvr>
                                    </p:animEffect>
                                  </p:childTnLst>
                                </p:cTn>
                              </p:par>
                              <p:par>
                                <p:cTn id="87" presetID="10" presetClass="entr" presetSubtype="0" fill="hold" nodeType="withEffect">
                                  <p:stCondLst>
                                    <p:cond delay="0"/>
                                  </p:stCondLst>
                                  <p:childTnLst>
                                    <p:set>
                                      <p:cBhvr>
                                        <p:cTn id="88" dur="1" fill="hold">
                                          <p:stCondLst>
                                            <p:cond delay="0"/>
                                          </p:stCondLst>
                                        </p:cTn>
                                        <p:tgtEl>
                                          <p:spTgt spid="1037"/>
                                        </p:tgtEl>
                                        <p:attrNameLst>
                                          <p:attrName>style.visibility</p:attrName>
                                        </p:attrNameLst>
                                      </p:cBhvr>
                                      <p:to>
                                        <p:strVal val="visible"/>
                                      </p:to>
                                    </p:set>
                                    <p:animEffect transition="in" filter="fade">
                                      <p:cBhvr>
                                        <p:cTn id="89" dur="500"/>
                                        <p:tgtEl>
                                          <p:spTgt spid="1037"/>
                                        </p:tgtEl>
                                      </p:cBhvr>
                                    </p:animEffect>
                                  </p:childTnLst>
                                </p:cTn>
                              </p:par>
                              <p:par>
                                <p:cTn id="90" presetID="10" presetClass="entr" presetSubtype="0" fill="hold" nodeType="withEffect">
                                  <p:stCondLst>
                                    <p:cond delay="0"/>
                                  </p:stCondLst>
                                  <p:childTnLst>
                                    <p:set>
                                      <p:cBhvr>
                                        <p:cTn id="91" dur="1" fill="hold">
                                          <p:stCondLst>
                                            <p:cond delay="0"/>
                                          </p:stCondLst>
                                        </p:cTn>
                                        <p:tgtEl>
                                          <p:spTgt spid="1039"/>
                                        </p:tgtEl>
                                        <p:attrNameLst>
                                          <p:attrName>style.visibility</p:attrName>
                                        </p:attrNameLst>
                                      </p:cBhvr>
                                      <p:to>
                                        <p:strVal val="visible"/>
                                      </p:to>
                                    </p:set>
                                    <p:animEffect transition="in" filter="fade">
                                      <p:cBhvr>
                                        <p:cTn id="92" dur="500"/>
                                        <p:tgtEl>
                                          <p:spTgt spid="103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500"/>
                                        <p:tgtEl>
                                          <p:spTgt spid="23"/>
                                        </p:tgtEl>
                                      </p:cBhvr>
                                    </p:animEffect>
                                  </p:childTnLst>
                                </p:cTn>
                              </p:par>
                              <p:par>
                                <p:cTn id="101" presetID="10" presetClass="exit" presetSubtype="0" fill="hold" nodeType="withEffect">
                                  <p:stCondLst>
                                    <p:cond delay="0"/>
                                  </p:stCondLst>
                                  <p:childTnLst>
                                    <p:animEffect transition="out" filter="fade">
                                      <p:cBhvr>
                                        <p:cTn id="102" dur="500"/>
                                        <p:tgtEl>
                                          <p:spTgt spid="1037"/>
                                        </p:tgtEl>
                                      </p:cBhvr>
                                    </p:animEffect>
                                    <p:set>
                                      <p:cBhvr>
                                        <p:cTn id="103" dur="1" fill="hold">
                                          <p:stCondLst>
                                            <p:cond delay="499"/>
                                          </p:stCondLst>
                                        </p:cTn>
                                        <p:tgtEl>
                                          <p:spTgt spid="1037"/>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1039"/>
                                        </p:tgtEl>
                                      </p:cBhvr>
                                    </p:animEffect>
                                    <p:set>
                                      <p:cBhvr>
                                        <p:cTn id="106" dur="1" fill="hold">
                                          <p:stCondLst>
                                            <p:cond delay="499"/>
                                          </p:stCondLst>
                                        </p:cTn>
                                        <p:tgtEl>
                                          <p:spTgt spid="1039"/>
                                        </p:tgtEl>
                                        <p:attrNameLst>
                                          <p:attrName>style.visibility</p:attrName>
                                        </p:attrNameLst>
                                      </p:cBhvr>
                                      <p:to>
                                        <p:strVal val="hidden"/>
                                      </p:to>
                                    </p:set>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500"/>
                                        <p:tgtEl>
                                          <p:spTgt spid="31"/>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fade">
                                      <p:cBhvr>
                                        <p:cTn id="114" dur="500"/>
                                        <p:tgtEl>
                                          <p:spTgt spid="2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fade">
                                      <p:cBhvr>
                                        <p:cTn id="117" dur="500"/>
                                        <p:tgtEl>
                                          <p:spTgt spid="32"/>
                                        </p:tgtEl>
                                      </p:cBhvr>
                                    </p:animEffect>
                                  </p:childTnLst>
                                </p:cTn>
                              </p:par>
                              <p:par>
                                <p:cTn id="118" presetID="10" presetClass="entr" presetSubtype="0" fill="hold" nodeType="with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500"/>
                                        <p:tgtEl>
                                          <p:spTgt spid="46"/>
                                        </p:tgtEl>
                                      </p:cBhvr>
                                    </p:animEffect>
                                  </p:childTnLst>
                                </p:cTn>
                              </p:par>
                              <p:par>
                                <p:cTn id="121" presetID="10" presetClass="entr" presetSubtype="0" fill="hold" nodeType="with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500"/>
                                        <p:tgtEl>
                                          <p:spTgt spid="4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25"/>
                                        </p:tgtEl>
                                        <p:attrNameLst>
                                          <p:attrName>style.visibility</p:attrName>
                                        </p:attrNameLst>
                                      </p:cBhvr>
                                      <p:to>
                                        <p:strVal val="visible"/>
                                      </p:to>
                                    </p:set>
                                    <p:animEffect transition="in" filter="fade">
                                      <p:cBhvr>
                                        <p:cTn id="128" dur="500"/>
                                        <p:tgtEl>
                                          <p:spTgt spid="25"/>
                                        </p:tgtEl>
                                      </p:cBhvr>
                                    </p:animEffect>
                                  </p:childTnLst>
                                </p:cTn>
                              </p:par>
                              <p:par>
                                <p:cTn id="129" presetID="10" presetClass="exit" presetSubtype="0" fill="hold" nodeType="withEffect">
                                  <p:stCondLst>
                                    <p:cond delay="0"/>
                                  </p:stCondLst>
                                  <p:childTnLst>
                                    <p:animEffect transition="out" filter="fade">
                                      <p:cBhvr>
                                        <p:cTn id="130" dur="500"/>
                                        <p:tgtEl>
                                          <p:spTgt spid="46"/>
                                        </p:tgtEl>
                                      </p:cBhvr>
                                    </p:animEffect>
                                    <p:set>
                                      <p:cBhvr>
                                        <p:cTn id="131" dur="1" fill="hold">
                                          <p:stCondLst>
                                            <p:cond delay="499"/>
                                          </p:stCondLst>
                                        </p:cTn>
                                        <p:tgtEl>
                                          <p:spTgt spid="46"/>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40"/>
                                        </p:tgtEl>
                                      </p:cBhvr>
                                    </p:animEffect>
                                    <p:set>
                                      <p:cBhvr>
                                        <p:cTn id="134" dur="1" fill="hold">
                                          <p:stCondLst>
                                            <p:cond delay="499"/>
                                          </p:stCondLst>
                                        </p:cTn>
                                        <p:tgtEl>
                                          <p:spTgt spid="40"/>
                                        </p:tgtEl>
                                        <p:attrNameLst>
                                          <p:attrName>style.visibility</p:attrName>
                                        </p:attrNameLst>
                                      </p:cBhvr>
                                      <p:to>
                                        <p:strVal val="hidden"/>
                                      </p:to>
                                    </p:set>
                                  </p:childTnLst>
                                </p:cTn>
                              </p:par>
                              <p:par>
                                <p:cTn id="135" presetID="10" presetClass="entr" presetSubtype="0" fill="hold" nodeType="with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500"/>
                                        <p:tgtEl>
                                          <p:spTgt spid="4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3"/>
                                        </p:tgtEl>
                                        <p:attrNameLst>
                                          <p:attrName>style.visibility</p:attrName>
                                        </p:attrNameLst>
                                      </p:cBhvr>
                                      <p:to>
                                        <p:strVal val="visible"/>
                                      </p:to>
                                    </p:set>
                                    <p:animEffect transition="in" filter="fade">
                                      <p:cBhvr>
                                        <p:cTn id="140" dur="500"/>
                                        <p:tgtEl>
                                          <p:spTgt spid="33"/>
                                        </p:tgtEl>
                                      </p:cBhvr>
                                    </p:animEffect>
                                  </p:childTnLst>
                                </p:cTn>
                              </p:par>
                              <p:par>
                                <p:cTn id="141" presetID="10" presetClass="entr" presetSubtype="0" fill="hold" nodeType="withEffect">
                                  <p:stCondLst>
                                    <p:cond delay="0"/>
                                  </p:stCondLst>
                                  <p:childTnLst>
                                    <p:set>
                                      <p:cBhvr>
                                        <p:cTn id="142" dur="1" fill="hold">
                                          <p:stCondLst>
                                            <p:cond delay="0"/>
                                          </p:stCondLst>
                                        </p:cTn>
                                        <p:tgtEl>
                                          <p:spTgt spid="48"/>
                                        </p:tgtEl>
                                        <p:attrNameLst>
                                          <p:attrName>style.visibility</p:attrName>
                                        </p:attrNameLst>
                                      </p:cBhvr>
                                      <p:to>
                                        <p:strVal val="visible"/>
                                      </p:to>
                                    </p:set>
                                    <p:animEffect transition="in" filter="fade">
                                      <p:cBhvr>
                                        <p:cTn id="143" dur="500"/>
                                        <p:tgtEl>
                                          <p:spTgt spid="48"/>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nodeType="clickEffect">
                                  <p:stCondLst>
                                    <p:cond delay="0"/>
                                  </p:stCondLst>
                                  <p:childTnLst>
                                    <p:animEffect transition="out" filter="fade">
                                      <p:cBhvr>
                                        <p:cTn id="147" dur="500"/>
                                        <p:tgtEl>
                                          <p:spTgt spid="47"/>
                                        </p:tgtEl>
                                      </p:cBhvr>
                                    </p:animEffect>
                                    <p:set>
                                      <p:cBhvr>
                                        <p:cTn id="148" dur="1" fill="hold">
                                          <p:stCondLst>
                                            <p:cond delay="499"/>
                                          </p:stCondLst>
                                        </p:cTn>
                                        <p:tgtEl>
                                          <p:spTgt spid="47"/>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48"/>
                                        </p:tgtEl>
                                      </p:cBhvr>
                                    </p:animEffect>
                                    <p:set>
                                      <p:cBhvr>
                                        <p:cTn id="151" dur="1" fill="hold">
                                          <p:stCondLst>
                                            <p:cond delay="499"/>
                                          </p:stCondLst>
                                        </p:cTn>
                                        <p:tgtEl>
                                          <p:spTgt spid="48"/>
                                        </p:tgtEl>
                                        <p:attrNameLst>
                                          <p:attrName>style.visibility</p:attrName>
                                        </p:attrNameLst>
                                      </p:cBhvr>
                                      <p:to>
                                        <p:strVal val="hidden"/>
                                      </p:to>
                                    </p:set>
                                  </p:childTnLst>
                                </p:cTn>
                              </p:par>
                              <p:par>
                                <p:cTn id="152" presetID="10" presetClass="entr" presetSubtype="0" fill="hold" grpId="0" nodeType="withEffect">
                                  <p:stCondLst>
                                    <p:cond delay="0"/>
                                  </p:stCondLst>
                                  <p:childTnLst>
                                    <p:set>
                                      <p:cBhvr>
                                        <p:cTn id="153" dur="1" fill="hold">
                                          <p:stCondLst>
                                            <p:cond delay="0"/>
                                          </p:stCondLst>
                                        </p:cTn>
                                        <p:tgtEl>
                                          <p:spTgt spid="41"/>
                                        </p:tgtEl>
                                        <p:attrNameLst>
                                          <p:attrName>style.visibility</p:attrName>
                                        </p:attrNameLst>
                                      </p:cBhvr>
                                      <p:to>
                                        <p:strVal val="visible"/>
                                      </p:to>
                                    </p:set>
                                    <p:animEffect transition="in" filter="fade">
                                      <p:cBhvr>
                                        <p:cTn id="154" dur="500"/>
                                        <p:tgtEl>
                                          <p:spTgt spid="41"/>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2050"/>
                                        </p:tgtEl>
                                        <p:attrNameLst>
                                          <p:attrName>style.visibility</p:attrName>
                                        </p:attrNameLst>
                                      </p:cBhvr>
                                      <p:to>
                                        <p:strVal val="visible"/>
                                      </p:to>
                                    </p:set>
                                    <p:animEffect transition="in" filter="fade">
                                      <p:cBhvr>
                                        <p:cTn id="15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7" grpId="0"/>
      <p:bldP spid="28" grpId="0"/>
      <p:bldP spid="29" grpId="0"/>
      <p:bldP spid="30" grpId="0"/>
      <p:bldP spid="31" grpId="0"/>
      <p:bldP spid="32" grpId="0"/>
      <p:bldP spid="33" grpId="0"/>
      <p:bldP spid="35" grpId="0"/>
      <p:bldGraphic spid="41"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a:solidFill>
                <a:srgbClr val="FFFFFF"/>
              </a:solidFill>
              <a:ea typeface="ＭＳ Ｐゴシック" pitchFamily="34" charset="-128"/>
            </a:endParaRP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4619" y="571351"/>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9"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246" y="613641"/>
            <a:ext cx="1144580" cy="11704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5486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19780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mc:AlternateContent xmlns:mc="http://schemas.openxmlformats.org/markup-compatibility/2006" xmlns:a14="http://schemas.microsoft.com/office/drawing/2010/main">
        <mc:Choice Requires="a14">
          <p:sp>
            <p:nvSpPr>
              <p:cNvPr id="11" name="TextBox 10"/>
              <p:cNvSpPr txBox="1"/>
              <p:nvPr/>
            </p:nvSpPr>
            <p:spPr>
              <a:xfrm>
                <a:off x="1219200" y="995067"/>
                <a:ext cx="11430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a:t>
                </a:r>
                <a14:m>
                  <m:oMath xmlns:m="http://schemas.openxmlformats.org/officeDocument/2006/math">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𝑥</m:t>
                        </m:r>
                      </m:e>
                    </m:acc>
                    <m:r>
                      <a:rPr lang="en-US" i="1">
                        <a:solidFill>
                          <a:srgbClr val="FFFFFF"/>
                        </a:solidFill>
                        <a:latin typeface="Cambria Math"/>
                      </a:rPr>
                      <m:t>)</m:t>
                    </m:r>
                  </m:oMath>
                </a14:m>
                <a:endParaRPr lang="en-US" dirty="0">
                  <a:solidFill>
                    <a:srgbClr val="FFFFFF"/>
                  </a:solidFill>
                  <a:ea typeface="ＭＳ Ｐゴシック" pitchFamily="34" charset="-128"/>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219200" y="995067"/>
                <a:ext cx="1143000" cy="369332"/>
              </a:xfrm>
              <a:prstGeom prst="rect">
                <a:avLst/>
              </a:prstGeom>
              <a:blipFill rotWithShape="1">
                <a:blip r:embed="rId4"/>
                <a:stretch>
                  <a:fillRect l="-3191" t="-8197" r="-13298"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a:solidFill>
                                <a:srgbClr val="FFFFFF"/>
                              </a:solidFill>
                              <a:latin typeface="Cambria Math"/>
                            </a:rPr>
                            <m:t>1</m:t>
                          </m:r>
                        </m:sub>
                      </m:sSub>
                    </m:oMath>
                  </m:oMathPara>
                </a14:m>
                <a:endParaRPr lang="en-US" dirty="0">
                  <a:solidFill>
                    <a:srgbClr val="FFFFFF"/>
                  </a:solidFill>
                  <a:ea typeface="ＭＳ Ｐゴシック" pitchFamily="34" charset="-128"/>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60375" y="1600200"/>
                <a:ext cx="454025" cy="369332"/>
              </a:xfrm>
              <a:prstGeom prst="rect">
                <a:avLst/>
              </a:prstGeom>
              <a:blipFill rotWithShape="1">
                <a:blip r:embed="rId5"/>
                <a:stretch>
                  <a:fillRect l="-270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0375" y="2068286"/>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m:t>
                          </m:r>
                        </m:sub>
                      </m:sSub>
                    </m:oMath>
                  </m:oMathPara>
                </a14:m>
                <a:endParaRPr lang="en-US" dirty="0">
                  <a:solidFill>
                    <a:srgbClr val="FFFFFF"/>
                  </a:solidFill>
                  <a:ea typeface="ＭＳ Ｐゴシック" pitchFamily="34" charset="-128"/>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60375" y="2068286"/>
                <a:ext cx="454025" cy="369332"/>
              </a:xfrm>
              <a:prstGeom prst="rect">
                <a:avLst/>
              </a:prstGeom>
              <a:blipFill rotWithShape="1">
                <a:blip r:embed="rId6"/>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60374" y="2590018"/>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3</m:t>
                          </m:r>
                        </m:sub>
                      </m:sSub>
                    </m:oMath>
                  </m:oMathPara>
                </a14:m>
                <a:endParaRPr lang="en-US" dirty="0">
                  <a:solidFill>
                    <a:srgbClr val="FFFFFF"/>
                  </a:solidFill>
                  <a:ea typeface="ＭＳ Ｐゴシック" pitchFamily="34" charset="-128"/>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60374" y="2590018"/>
                <a:ext cx="454025" cy="369332"/>
              </a:xfrm>
              <a:prstGeom prst="rect">
                <a:avLst/>
              </a:prstGeom>
              <a:blipFill rotWithShape="1">
                <a:blip r:embed="rId7"/>
                <a:stretch>
                  <a:fillRect l="-4054"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60374" y="311175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4</m:t>
                          </m:r>
                        </m:sub>
                      </m:sSub>
                    </m:oMath>
                  </m:oMathPara>
                </a14:m>
                <a:endParaRPr lang="en-US"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369332"/>
              </a:xfrm>
              <a:prstGeom prst="rect">
                <a:avLst/>
              </a:prstGeom>
              <a:blipFill rotWithShape="1">
                <a:blip r:embed="rId8"/>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60373" y="36576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m:t>
                          </m:r>
                        </m:sub>
                      </m:sSub>
                    </m:oMath>
                  </m:oMathPara>
                </a14:m>
                <a:endParaRPr lang="en-US" dirty="0">
                  <a:solidFill>
                    <a:srgbClr val="FFFFFF"/>
                  </a:solidFill>
                  <a:ea typeface="ＭＳ Ｐゴシック" pitchFamily="34" charset="-128"/>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60373" y="3657600"/>
                <a:ext cx="454025" cy="369332"/>
              </a:xfrm>
              <a:prstGeom prst="rect">
                <a:avLst/>
              </a:prstGeom>
              <a:blipFill rotWithShape="1">
                <a:blip r:embed="rId9"/>
                <a:stretch>
                  <a:fillRect l="-4054" b="-1639"/>
                </a:stretch>
              </a:blipFill>
            </p:spPr>
            <p:txBody>
              <a:bodyPr/>
              <a:lstStyle/>
              <a:p>
                <a:r>
                  <a:rPr lang="en-US">
                    <a:noFill/>
                  </a:rPr>
                  <a:t> </a:t>
                </a:r>
              </a:p>
            </p:txBody>
          </p:sp>
        </mc:Fallback>
      </mc:AlternateContent>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231778" y="5486400"/>
                <a:ext cx="8350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5999</m:t>
                          </m:r>
                        </m:sub>
                      </m:sSub>
                    </m:oMath>
                  </m:oMathPara>
                </a14:m>
                <a:endParaRPr lang="en-US"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231778" y="5486400"/>
                <a:ext cx="835022" cy="369332"/>
              </a:xfrm>
              <a:prstGeom prst="rect">
                <a:avLst/>
              </a:prstGeom>
              <a:blipFill rotWithShape="1">
                <a:blip r:embed="rId10"/>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46074" y="6054398"/>
                <a:ext cx="682626"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6000</m:t>
                          </m:r>
                        </m:sub>
                      </m:sSub>
                    </m:oMath>
                  </m:oMathPara>
                </a14:m>
                <a:endParaRPr lang="en-US" dirty="0">
                  <a:solidFill>
                    <a:srgbClr val="FFFFFF"/>
                  </a:solidFill>
                  <a:ea typeface="ＭＳ Ｐゴシック" pitchFamily="34" charset="-128"/>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46074" y="6054398"/>
                <a:ext cx="682626" cy="369332"/>
              </a:xfrm>
              <a:prstGeom prst="rect">
                <a:avLst/>
              </a:prstGeom>
              <a:blipFill rotWithShape="1">
                <a:blip r:embed="rId11"/>
                <a:stretch>
                  <a:fillRect l="-6250" b="-1639"/>
                </a:stretch>
              </a:blipFill>
            </p:spPr>
            <p:txBody>
              <a:bodyPr/>
              <a:lstStyle/>
              <a:p>
                <a:r>
                  <a:rPr lang="en-US">
                    <a:noFill/>
                  </a:rPr>
                  <a:t> </a:t>
                </a:r>
              </a:p>
            </p:txBody>
          </p:sp>
        </mc:Fallback>
      </mc:AlternateContent>
      <p:sp>
        <p:nvSpPr>
          <p:cNvPr id="27" name="TextBox 26"/>
          <p:cNvSpPr txBox="1"/>
          <p:nvPr/>
        </p:nvSpPr>
        <p:spPr>
          <a:xfrm>
            <a:off x="1406523" y="2068286"/>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28" name="TextBox 27"/>
          <p:cNvSpPr txBox="1"/>
          <p:nvPr/>
        </p:nvSpPr>
        <p:spPr>
          <a:xfrm>
            <a:off x="1406522" y="2590018"/>
            <a:ext cx="5302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2</a:t>
            </a:r>
          </a:p>
        </p:txBody>
      </p:sp>
      <p:sp>
        <p:nvSpPr>
          <p:cNvPr id="29" name="TextBox 28"/>
          <p:cNvSpPr txBox="1"/>
          <p:nvPr/>
        </p:nvSpPr>
        <p:spPr>
          <a:xfrm>
            <a:off x="1406522"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30" name="TextBox 29"/>
          <p:cNvSpPr txBox="1"/>
          <p:nvPr/>
        </p:nvSpPr>
        <p:spPr>
          <a:xfrm>
            <a:off x="1406521" y="3657600"/>
            <a:ext cx="568327"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5.5</a:t>
            </a:r>
          </a:p>
        </p:txBody>
      </p:sp>
      <p:sp>
        <p:nvSpPr>
          <p:cNvPr id="31" name="TextBox 30"/>
          <p:cNvSpPr txBox="1"/>
          <p:nvPr/>
        </p:nvSpPr>
        <p:spPr>
          <a:xfrm>
            <a:off x="1406523"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330320" y="548640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4.2</a:t>
            </a:r>
          </a:p>
        </p:txBody>
      </p:sp>
      <p:sp>
        <p:nvSpPr>
          <p:cNvPr id="33" name="TextBox 32"/>
          <p:cNvSpPr txBox="1"/>
          <p:nvPr/>
        </p:nvSpPr>
        <p:spPr>
          <a:xfrm>
            <a:off x="1292222" y="6054398"/>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3.4</a:t>
            </a:r>
          </a:p>
        </p:txBody>
      </p:sp>
      <p:pic>
        <p:nvPicPr>
          <p:cNvPr id="34" name="Picture 9" descr="http://www.iflg.uk.com/captcha/dice3.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0819" y="635032"/>
            <a:ext cx="1128381" cy="115901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406523" y="1600200"/>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3.6</a:t>
            </a:r>
          </a:p>
        </p:txBody>
      </p:sp>
      <p:pic>
        <p:nvPicPr>
          <p:cNvPr id="36"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419" y="658325"/>
            <a:ext cx="1144580" cy="117047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49218" y="59038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1" descr="http://www.workforcewellness.co.uk/captcha/dice4.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20200" y="3582719"/>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1477" y="733176"/>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1173" y="637698"/>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13" descr="http://www.iflg.uk.com/captcha/dice5.g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6849" y="656256"/>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3" descr="http://www.iflg.uk.com/captcha/dice5.g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57649" y="635562"/>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05419" y="658325"/>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05417" y="626816"/>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99370" y="71033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1599" y="685336"/>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4789" y="71033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7648" y="752962"/>
            <a:ext cx="1129829" cy="1160504"/>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428627" y="51054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52" name="TextBox 51"/>
          <p:cNvSpPr txBox="1"/>
          <p:nvPr/>
        </p:nvSpPr>
        <p:spPr>
          <a:xfrm>
            <a:off x="1374775" y="51054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53" name="TextBox 52"/>
              <p:cNvSpPr txBox="1"/>
              <p:nvPr/>
            </p:nvSpPr>
            <p:spPr>
              <a:xfrm>
                <a:off x="152008" y="4725660"/>
                <a:ext cx="8350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2487</m:t>
                          </m:r>
                        </m:sub>
                      </m:sSub>
                    </m:oMath>
                  </m:oMathPara>
                </a14:m>
                <a:endParaRPr lang="en-US" dirty="0">
                  <a:solidFill>
                    <a:srgbClr val="FFFFFF"/>
                  </a:solidFill>
                  <a:ea typeface="ＭＳ Ｐゴシック" pitchFamily="34" charset="-128"/>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52008" y="4725660"/>
                <a:ext cx="835022" cy="369332"/>
              </a:xfrm>
              <a:prstGeom prst="rect">
                <a:avLst/>
              </a:prstGeom>
              <a:blipFill rotWithShape="1">
                <a:blip r:embed="rId16"/>
                <a:stretch>
                  <a:fillRect b="-1639"/>
                </a:stretch>
              </a:blipFill>
            </p:spPr>
            <p:txBody>
              <a:bodyPr/>
              <a:lstStyle/>
              <a:p>
                <a:r>
                  <a:rPr lang="en-US">
                    <a:noFill/>
                  </a:rPr>
                  <a:t> </a:t>
                </a:r>
              </a:p>
            </p:txBody>
          </p:sp>
        </mc:Fallback>
      </mc:AlternateContent>
      <p:sp>
        <p:nvSpPr>
          <p:cNvPr id="54" name="TextBox 53"/>
          <p:cNvSpPr txBox="1"/>
          <p:nvPr/>
        </p:nvSpPr>
        <p:spPr>
          <a:xfrm>
            <a:off x="1250550" y="472566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1</a:t>
            </a:r>
          </a:p>
        </p:txBody>
      </p:sp>
      <p:graphicFrame>
        <p:nvGraphicFramePr>
          <p:cNvPr id="56" name="Chart 55"/>
          <p:cNvGraphicFramePr>
            <a:graphicFrameLocks/>
          </p:cNvGraphicFramePr>
          <p:nvPr>
            <p:extLst/>
          </p:nvPr>
        </p:nvGraphicFramePr>
        <p:xfrm>
          <a:off x="2605419" y="2474943"/>
          <a:ext cx="5603248" cy="3649046"/>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242295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31"/>
                                        </p:tgtEl>
                                        <p:attrNameLst>
                                          <p:attrName>style.visibility</p:attrName>
                                        </p:attrNameLst>
                                      </p:cBhvr>
                                      <p:to>
                                        <p:strVal val="visible"/>
                                      </p:to>
                                    </p:set>
                                    <p:animEffect transition="in" filter="fade">
                                      <p:cBhvr>
                                        <p:cTn id="10" dur="500"/>
                                        <p:tgtEl>
                                          <p:spTgt spid="1031"/>
                                        </p:tgtEl>
                                      </p:cBhvr>
                                    </p:animEffect>
                                  </p:childTnLst>
                                </p:cTn>
                              </p:par>
                              <p:par>
                                <p:cTn id="11" presetID="10" presetClass="entr" presetSubtype="0" fill="hold" nodeType="withEffect">
                                  <p:stCondLst>
                                    <p:cond delay="0"/>
                                  </p:stCondLst>
                                  <p:childTnLst>
                                    <p:set>
                                      <p:cBhvr>
                                        <p:cTn id="12" dur="1" fill="hold">
                                          <p:stCondLst>
                                            <p:cond delay="0"/>
                                          </p:stCondLst>
                                        </p:cTn>
                                        <p:tgtEl>
                                          <p:spTgt spid="1039"/>
                                        </p:tgtEl>
                                        <p:attrNameLst>
                                          <p:attrName>style.visibility</p:attrName>
                                        </p:attrNameLst>
                                      </p:cBhvr>
                                      <p:to>
                                        <p:strVal val="visible"/>
                                      </p:to>
                                    </p:set>
                                    <p:animEffect transition="in" filter="fade">
                                      <p:cBhvr>
                                        <p:cTn id="13" dur="500"/>
                                        <p:tgtEl>
                                          <p:spTgt spid="1039"/>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031"/>
                                        </p:tgtEl>
                                      </p:cBhvr>
                                    </p:animEffect>
                                    <p:set>
                                      <p:cBhvr>
                                        <p:cTn id="30" dur="1" fill="hold">
                                          <p:stCondLst>
                                            <p:cond delay="499"/>
                                          </p:stCondLst>
                                        </p:cTn>
                                        <p:tgtEl>
                                          <p:spTgt spid="103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039"/>
                                        </p:tgtEl>
                                      </p:cBhvr>
                                    </p:animEffect>
                                    <p:set>
                                      <p:cBhvr>
                                        <p:cTn id="33" dur="1" fill="hold">
                                          <p:stCondLst>
                                            <p:cond delay="499"/>
                                          </p:stCondLst>
                                        </p:cTn>
                                        <p:tgtEl>
                                          <p:spTgt spid="1039"/>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4"/>
                                        </p:tgtEl>
                                      </p:cBhvr>
                                    </p:animEffect>
                                    <p:set>
                                      <p:cBhvr>
                                        <p:cTn id="36" dur="1" fill="hold">
                                          <p:stCondLst>
                                            <p:cond delay="499"/>
                                          </p:stCondLst>
                                        </p:cTn>
                                        <p:tgtEl>
                                          <p:spTgt spid="3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6"/>
                                        </p:tgtEl>
                                      </p:cBhvr>
                                    </p:animEffect>
                                    <p:set>
                                      <p:cBhvr>
                                        <p:cTn id="39" dur="1" fill="hold">
                                          <p:stCondLst>
                                            <p:cond delay="499"/>
                                          </p:stCondLst>
                                        </p:cTn>
                                        <p:tgtEl>
                                          <p:spTgt spid="3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par>
                                <p:cTn id="49" presetID="10"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41"/>
                                        </p:tgtEl>
                                      </p:cBhvr>
                                    </p:animEffect>
                                    <p:set>
                                      <p:cBhvr>
                                        <p:cTn id="68" dur="1" fill="hold">
                                          <p:stCondLst>
                                            <p:cond delay="499"/>
                                          </p:stCondLst>
                                        </p:cTn>
                                        <p:tgtEl>
                                          <p:spTgt spid="4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42"/>
                                        </p:tgtEl>
                                      </p:cBhvr>
                                    </p:animEffect>
                                    <p:set>
                                      <p:cBhvr>
                                        <p:cTn id="71" dur="1" fill="hold">
                                          <p:stCondLst>
                                            <p:cond delay="499"/>
                                          </p:stCondLst>
                                        </p:cTn>
                                        <p:tgtEl>
                                          <p:spTgt spid="42"/>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43"/>
                                        </p:tgtEl>
                                      </p:cBhvr>
                                    </p:animEffect>
                                    <p:set>
                                      <p:cBhvr>
                                        <p:cTn id="74" dur="1" fill="hold">
                                          <p:stCondLst>
                                            <p:cond delay="499"/>
                                          </p:stCondLst>
                                        </p:cTn>
                                        <p:tgtEl>
                                          <p:spTgt spid="43"/>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44"/>
                                        </p:tgtEl>
                                      </p:cBhvr>
                                    </p:animEffect>
                                    <p:set>
                                      <p:cBhvr>
                                        <p:cTn id="77" dur="1" fill="hold">
                                          <p:stCondLst>
                                            <p:cond delay="499"/>
                                          </p:stCondLst>
                                        </p:cTn>
                                        <p:tgtEl>
                                          <p:spTgt spid="44"/>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45"/>
                                        </p:tgtEl>
                                      </p:cBhvr>
                                    </p:animEffect>
                                    <p:set>
                                      <p:cBhvr>
                                        <p:cTn id="80" dur="1" fill="hold">
                                          <p:stCondLst>
                                            <p:cond delay="499"/>
                                          </p:stCondLst>
                                        </p:cTn>
                                        <p:tgtEl>
                                          <p:spTgt spid="45"/>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500"/>
                                        <p:tgtEl>
                                          <p:spTgt spid="2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500"/>
                                        <p:tgtEl>
                                          <p:spTgt spid="3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3"/>
                                        </p:tgtEl>
                                        <p:attrNameLst>
                                          <p:attrName>style.visibility</p:attrName>
                                        </p:attrNameLst>
                                      </p:cBhvr>
                                      <p:to>
                                        <p:strVal val="visible"/>
                                      </p:to>
                                    </p:set>
                                    <p:animEffect transition="in" filter="fade">
                                      <p:cBhvr>
                                        <p:cTn id="107" dur="500"/>
                                        <p:tgtEl>
                                          <p:spTgt spid="53"/>
                                        </p:tgtEl>
                                      </p:cBhvr>
                                    </p:animEffect>
                                  </p:childTnLst>
                                </p:cTn>
                              </p:par>
                              <p:par>
                                <p:cTn id="108" presetID="10" presetClass="entr" presetSubtype="0" fill="hold" nodeType="with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fade">
                                      <p:cBhvr>
                                        <p:cTn id="110" dur="500"/>
                                        <p:tgtEl>
                                          <p:spTgt spid="46"/>
                                        </p:tgtEl>
                                      </p:cBhvr>
                                    </p:animEffect>
                                  </p:childTnLst>
                                </p:cTn>
                              </p:par>
                              <p:par>
                                <p:cTn id="111" presetID="10" presetClass="entr" presetSubtype="0" fill="hold" nodeType="with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fade">
                                      <p:cBhvr>
                                        <p:cTn id="113" dur="500"/>
                                        <p:tgtEl>
                                          <p:spTgt spid="47"/>
                                        </p:tgtEl>
                                      </p:cBhvr>
                                    </p:animEffect>
                                  </p:childTnLst>
                                </p:cTn>
                              </p:par>
                              <p:par>
                                <p:cTn id="114" presetID="10" presetClass="entr" presetSubtype="0" fill="hold" nodeType="with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fade">
                                      <p:cBhvr>
                                        <p:cTn id="116" dur="500"/>
                                        <p:tgtEl>
                                          <p:spTgt spid="48"/>
                                        </p:tgtEl>
                                      </p:cBhvr>
                                    </p:animEffect>
                                  </p:childTnLst>
                                </p:cTn>
                              </p:par>
                              <p:par>
                                <p:cTn id="117" presetID="10" presetClass="entr" presetSubtype="0" fill="hold"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500"/>
                                        <p:tgtEl>
                                          <p:spTgt spid="49"/>
                                        </p:tgtEl>
                                      </p:cBhvr>
                                    </p:animEffect>
                                  </p:childTnLst>
                                </p:cTn>
                              </p:par>
                              <p:par>
                                <p:cTn id="120" presetID="10" presetClass="entr" presetSubtype="0" fill="hold"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500"/>
                                        <p:tgtEl>
                                          <p:spTgt spid="5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54"/>
                                        </p:tgtEl>
                                        <p:attrNameLst>
                                          <p:attrName>style.visibility</p:attrName>
                                        </p:attrNameLst>
                                      </p:cBhvr>
                                      <p:to>
                                        <p:strVal val="visible"/>
                                      </p:to>
                                    </p:set>
                                    <p:animEffect transition="in" filter="fade">
                                      <p:cBhvr>
                                        <p:cTn id="125" dur="500"/>
                                        <p:tgtEl>
                                          <p:spTgt spid="54"/>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nodeType="clickEffect">
                                  <p:stCondLst>
                                    <p:cond delay="0"/>
                                  </p:stCondLst>
                                  <p:childTnLst>
                                    <p:animEffect transition="out" filter="fade">
                                      <p:cBhvr>
                                        <p:cTn id="129" dur="500"/>
                                        <p:tgtEl>
                                          <p:spTgt spid="46"/>
                                        </p:tgtEl>
                                      </p:cBhvr>
                                    </p:animEffect>
                                    <p:set>
                                      <p:cBhvr>
                                        <p:cTn id="130" dur="1" fill="hold">
                                          <p:stCondLst>
                                            <p:cond delay="499"/>
                                          </p:stCondLst>
                                        </p:cTn>
                                        <p:tgtEl>
                                          <p:spTgt spid="46"/>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47"/>
                                        </p:tgtEl>
                                      </p:cBhvr>
                                    </p:animEffect>
                                    <p:set>
                                      <p:cBhvr>
                                        <p:cTn id="133" dur="1" fill="hold">
                                          <p:stCondLst>
                                            <p:cond delay="499"/>
                                          </p:stCondLst>
                                        </p:cTn>
                                        <p:tgtEl>
                                          <p:spTgt spid="47"/>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48"/>
                                        </p:tgtEl>
                                      </p:cBhvr>
                                    </p:animEffect>
                                    <p:set>
                                      <p:cBhvr>
                                        <p:cTn id="136" dur="1" fill="hold">
                                          <p:stCondLst>
                                            <p:cond delay="499"/>
                                          </p:stCondLst>
                                        </p:cTn>
                                        <p:tgtEl>
                                          <p:spTgt spid="48"/>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49"/>
                                        </p:tgtEl>
                                      </p:cBhvr>
                                    </p:animEffect>
                                    <p:set>
                                      <p:cBhvr>
                                        <p:cTn id="139" dur="1" fill="hold">
                                          <p:stCondLst>
                                            <p:cond delay="499"/>
                                          </p:stCondLst>
                                        </p:cTn>
                                        <p:tgtEl>
                                          <p:spTgt spid="49"/>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ntr" presetSubtype="0" fill="hold" grpId="0" nodeType="withEffect">
                                  <p:stCondLst>
                                    <p:cond delay="0"/>
                                  </p:stCondLst>
                                  <p:childTnLst>
                                    <p:set>
                                      <p:cBhvr>
                                        <p:cTn id="144" dur="1" fill="hold">
                                          <p:stCondLst>
                                            <p:cond delay="0"/>
                                          </p:stCondLst>
                                        </p:cTn>
                                        <p:tgtEl>
                                          <p:spTgt spid="24"/>
                                        </p:tgtEl>
                                        <p:attrNameLst>
                                          <p:attrName>style.visibility</p:attrName>
                                        </p:attrNameLst>
                                      </p:cBhvr>
                                      <p:to>
                                        <p:strVal val="visible"/>
                                      </p:to>
                                    </p:set>
                                    <p:animEffect transition="in" filter="fade">
                                      <p:cBhvr>
                                        <p:cTn id="145" dur="500"/>
                                        <p:tgtEl>
                                          <p:spTgt spid="2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5"/>
                                        </p:tgtEl>
                                        <p:attrNameLst>
                                          <p:attrName>style.visibility</p:attrName>
                                        </p:attrNameLst>
                                      </p:cBhvr>
                                      <p:to>
                                        <p:strVal val="visible"/>
                                      </p:to>
                                    </p:set>
                                    <p:animEffect transition="in" filter="fade">
                                      <p:cBhvr>
                                        <p:cTn id="148" dur="500"/>
                                        <p:tgtEl>
                                          <p:spTgt spid="25"/>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32"/>
                                        </p:tgtEl>
                                        <p:attrNameLst>
                                          <p:attrName>style.visibility</p:attrName>
                                        </p:attrNameLst>
                                      </p:cBhvr>
                                      <p:to>
                                        <p:strVal val="visible"/>
                                      </p:to>
                                    </p:set>
                                    <p:animEffect transition="in" filter="fade">
                                      <p:cBhvr>
                                        <p:cTn id="151" dur="500"/>
                                        <p:tgtEl>
                                          <p:spTgt spid="32"/>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33"/>
                                        </p:tgtEl>
                                        <p:attrNameLst>
                                          <p:attrName>style.visibility</p:attrName>
                                        </p:attrNameLst>
                                      </p:cBhvr>
                                      <p:to>
                                        <p:strVal val="visible"/>
                                      </p:to>
                                    </p:set>
                                    <p:animEffect transition="in" filter="fade">
                                      <p:cBhvr>
                                        <p:cTn id="154" dur="500"/>
                                        <p:tgtEl>
                                          <p:spTgt spid="33"/>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500"/>
                                        <p:tgtEl>
                                          <p:spTgt spid="5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52"/>
                                        </p:tgtEl>
                                        <p:attrNameLst>
                                          <p:attrName>style.visibility</p:attrName>
                                        </p:attrNameLst>
                                      </p:cBhvr>
                                      <p:to>
                                        <p:strVal val="visible"/>
                                      </p:to>
                                    </p:set>
                                    <p:animEffect transition="in" filter="fade">
                                      <p:cBhvr>
                                        <p:cTn id="160" dur="500"/>
                                        <p:tgtEl>
                                          <p:spTgt spid="52"/>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fade">
                                      <p:cBhvr>
                                        <p:cTn id="16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7" grpId="0"/>
      <p:bldP spid="28" grpId="0"/>
      <p:bldP spid="29" grpId="0"/>
      <p:bldP spid="30" grpId="0"/>
      <p:bldP spid="31" grpId="0"/>
      <p:bldP spid="32" grpId="0"/>
      <p:bldP spid="33" grpId="0"/>
      <p:bldP spid="35" grpId="0"/>
      <p:bldP spid="51" grpId="0"/>
      <p:bldP spid="52" grpId="0"/>
      <p:bldP spid="53" grpId="0"/>
      <p:bldP spid="54" grpId="0"/>
      <p:bldGraphic spid="56" grpId="0">
        <p:bldAsOne/>
      </p:bldGraphic>
    </p:bldLst>
  </p:timing>
</p:sld>
</file>

<file path=ppt/theme/theme1.xml><?xml version="1.0" encoding="utf-8"?>
<a:theme xmlns:a="http://schemas.openxmlformats.org/drawingml/2006/main" name="Retrospec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cean">
  <a:themeElements>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lnDef>
  </a:objectDefaults>
  <a:extraClrSchemeLst>
    <a:extraClrScheme>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20593</TotalTime>
  <Words>4587</Words>
  <Application>Microsoft Office PowerPoint</Application>
  <PresentationFormat>On-screen Show (4:3)</PresentationFormat>
  <Paragraphs>643</Paragraphs>
  <Slides>49</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49</vt:i4>
      </vt:variant>
    </vt:vector>
  </HeadingPairs>
  <TitlesOfParts>
    <vt:vector size="61" baseType="lpstr">
      <vt:lpstr>ＭＳ Ｐゴシック</vt:lpstr>
      <vt:lpstr>ＭＳ Ｐゴシック</vt:lpstr>
      <vt:lpstr>Arial</vt:lpstr>
      <vt:lpstr>Calibri</vt:lpstr>
      <vt:lpstr>Calibri Light</vt:lpstr>
      <vt:lpstr>Cambria Math</vt:lpstr>
      <vt:lpstr>Symbol</vt:lpstr>
      <vt:lpstr>Tahoma</vt:lpstr>
      <vt:lpstr>Times New Roman</vt:lpstr>
      <vt:lpstr>Wingdings</vt:lpstr>
      <vt:lpstr>Retrospect</vt:lpstr>
      <vt:lpstr>Ocean</vt:lpstr>
      <vt:lpstr>Inference Using  t-Distributions</vt:lpstr>
      <vt:lpstr>Central Limit Theorem</vt:lpstr>
      <vt:lpstr>Distribution of Sample Average</vt:lpstr>
      <vt:lpstr>Distribution of Sample Average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CENTRAL LIMIT THEOREM Cont.</vt:lpstr>
      <vt:lpstr>About that known σ…</vt:lpstr>
      <vt:lpstr>T-ratio</vt:lpstr>
      <vt:lpstr>Student t Distributions for  n = 3 and n = 12</vt:lpstr>
      <vt:lpstr>Example: 1 Sample Confidence Interval</vt:lpstr>
      <vt:lpstr>PowerPoint Presentation</vt:lpstr>
      <vt:lpstr>PowerPoint Presentation</vt:lpstr>
      <vt:lpstr>Comparison of z to t</vt:lpstr>
      <vt:lpstr>1 Sample Hypothesis Testing:  The 6 Steps</vt:lpstr>
      <vt:lpstr>Example: 1 Sample t-test</vt:lpstr>
      <vt:lpstr>Let’s Formalize This Test Into 6 Steps!</vt:lpstr>
      <vt:lpstr>Let’s Formalize This Test Into 6 Steps!</vt:lpstr>
      <vt:lpstr>Let’s Formalize This Test Into 6 Steps!</vt:lpstr>
      <vt:lpstr>Let’s Formalize This Test Into 6 Steps!</vt:lpstr>
      <vt:lpstr>Let’s Formalize This Test Into 6 Steps!</vt:lpstr>
      <vt:lpstr>Let’s Formalize This Test Into 6 Steps!</vt:lpstr>
      <vt:lpstr>Finding the P-value – more detail</vt:lpstr>
      <vt:lpstr>TWO SAMPLE T-TEST FOR THE DIFFERENCE OF MEANS WITH INDEPENDENT SAMPLES</vt:lpstr>
      <vt:lpstr>Let’s Formalize This Test Into 6 Steps!</vt:lpstr>
      <vt:lpstr>Let’s Formalize This Test Into 6 Steps!</vt:lpstr>
      <vt:lpstr>Let’s Formalize This Test Into 6 Steps!</vt:lpstr>
      <vt:lpstr>Let’s Formalize This Test Into 6 Steps!</vt:lpstr>
      <vt:lpstr>Let’s Formalize This Test Into 6 Steps!</vt:lpstr>
      <vt:lpstr>Let’s Formalize This Test Into 6 Steps!</vt:lpstr>
      <vt:lpstr>Finding the P-value</vt:lpstr>
      <vt:lpstr>Go to t-test code Creativity</vt:lpstr>
      <vt:lpstr>COMPARE WITH RANDOMIZATION (PERMUTATION) TEST</vt:lpstr>
      <vt:lpstr>Let’s Talk Power!!!</vt:lpstr>
      <vt:lpstr>Explore power!</vt:lpstr>
      <vt:lpstr>Go to SAS Proc Power code</vt:lpstr>
      <vt:lpstr>(Go to break out) Consider the following options. </vt:lpstr>
      <vt:lpstr>Pick all that are true. The power increases when:</vt:lpstr>
      <vt:lpstr>Pick all that are true. The power increases when:</vt:lpstr>
      <vt:lpstr>Appendix</vt:lpstr>
      <vt:lpstr>Distribution of Sample Average</vt:lpstr>
      <vt:lpstr>ANOTHER EXAMPLE FOR PRACTICE</vt:lpstr>
      <vt:lpstr>PowerPoint Presentation</vt:lpstr>
      <vt:lpstr>PowerPoint Presentation</vt:lpstr>
    </vt:vector>
  </TitlesOfParts>
  <Company>Southern Methodist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Sadler, Bivin Philip</dc:creator>
  <cp:lastModifiedBy>User</cp:lastModifiedBy>
  <cp:revision>185</cp:revision>
  <dcterms:created xsi:type="dcterms:W3CDTF">2014-09-08T10:07:10Z</dcterms:created>
  <dcterms:modified xsi:type="dcterms:W3CDTF">2018-01-15T06:29:27Z</dcterms:modified>
</cp:coreProperties>
</file>